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4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5"/>
  </p:sldMasterIdLst>
  <p:notesMasterIdLst>
    <p:notesMasterId r:id="rId138"/>
  </p:notesMasterIdLst>
  <p:handoutMasterIdLst>
    <p:handoutMasterId r:id="rId139"/>
  </p:handoutMasterIdLst>
  <p:sldIdLst>
    <p:sldId id="256" r:id="rId66"/>
    <p:sldId id="397" r:id="rId67"/>
    <p:sldId id="400" r:id="rId68"/>
    <p:sldId id="471" r:id="rId69"/>
    <p:sldId id="440" r:id="rId70"/>
    <p:sldId id="439" r:id="rId71"/>
    <p:sldId id="469" r:id="rId72"/>
    <p:sldId id="470" r:id="rId73"/>
    <p:sldId id="386" r:id="rId74"/>
    <p:sldId id="403" r:id="rId75"/>
    <p:sldId id="432" r:id="rId76"/>
    <p:sldId id="391" r:id="rId77"/>
    <p:sldId id="407" r:id="rId78"/>
    <p:sldId id="433" r:id="rId79"/>
    <p:sldId id="408" r:id="rId80"/>
    <p:sldId id="409" r:id="rId81"/>
    <p:sldId id="441" r:id="rId82"/>
    <p:sldId id="438" r:id="rId83"/>
    <p:sldId id="446" r:id="rId84"/>
    <p:sldId id="447" r:id="rId85"/>
    <p:sldId id="448" r:id="rId86"/>
    <p:sldId id="473" r:id="rId87"/>
    <p:sldId id="462" r:id="rId88"/>
    <p:sldId id="436" r:id="rId89"/>
    <p:sldId id="472" r:id="rId90"/>
    <p:sldId id="437" r:id="rId91"/>
    <p:sldId id="474" r:id="rId92"/>
    <p:sldId id="364" r:id="rId93"/>
    <p:sldId id="442" r:id="rId94"/>
    <p:sldId id="435" r:id="rId95"/>
    <p:sldId id="383" r:id="rId96"/>
    <p:sldId id="384" r:id="rId97"/>
    <p:sldId id="486" r:id="rId98"/>
    <p:sldId id="475" r:id="rId99"/>
    <p:sldId id="461" r:id="rId100"/>
    <p:sldId id="476" r:id="rId101"/>
    <p:sldId id="413" r:id="rId102"/>
    <p:sldId id="398" r:id="rId103"/>
    <p:sldId id="463" r:id="rId104"/>
    <p:sldId id="464" r:id="rId105"/>
    <p:sldId id="466" r:id="rId106"/>
    <p:sldId id="467" r:id="rId107"/>
    <p:sldId id="415" r:id="rId108"/>
    <p:sldId id="416" r:id="rId109"/>
    <p:sldId id="426" r:id="rId110"/>
    <p:sldId id="480" r:id="rId111"/>
    <p:sldId id="479" r:id="rId112"/>
    <p:sldId id="481" r:id="rId113"/>
    <p:sldId id="381" r:id="rId114"/>
    <p:sldId id="482" r:id="rId115"/>
    <p:sldId id="485" r:id="rId116"/>
    <p:sldId id="425" r:id="rId117"/>
    <p:sldId id="483" r:id="rId118"/>
    <p:sldId id="484" r:id="rId119"/>
    <p:sldId id="456" r:id="rId120"/>
    <p:sldId id="449" r:id="rId121"/>
    <p:sldId id="452" r:id="rId122"/>
    <p:sldId id="451" r:id="rId123"/>
    <p:sldId id="453" r:id="rId124"/>
    <p:sldId id="454" r:id="rId125"/>
    <p:sldId id="457" r:id="rId126"/>
    <p:sldId id="455" r:id="rId127"/>
    <p:sldId id="382" r:id="rId128"/>
    <p:sldId id="434" r:id="rId129"/>
    <p:sldId id="460" r:id="rId130"/>
    <p:sldId id="450" r:id="rId131"/>
    <p:sldId id="459" r:id="rId132"/>
    <p:sldId id="395" r:id="rId133"/>
    <p:sldId id="394" r:id="rId134"/>
    <p:sldId id="431" r:id="rId135"/>
    <p:sldId id="359" r:id="rId136"/>
    <p:sldId id="430" r:id="rId137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434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2880">
          <p15:clr>
            <a:srgbClr val="A4A3A4"/>
          </p15:clr>
        </p15:guide>
        <p15:guide id="5" pos="5420">
          <p15:clr>
            <a:srgbClr val="A4A3A4"/>
          </p15:clr>
        </p15:guide>
        <p15:guide id="6" pos="1066">
          <p15:clr>
            <a:srgbClr val="A4A3A4"/>
          </p15:clr>
        </p15:guide>
        <p15:guide id="7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ie Velter" initials="AV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B2E05"/>
    <a:srgbClr val="FA7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132" autoAdjust="0"/>
    <p:restoredTop sz="89698" autoAdjust="0"/>
  </p:normalViewPr>
  <p:slideViewPr>
    <p:cSldViewPr showGuides="1">
      <p:cViewPr>
        <p:scale>
          <a:sx n="83" d="100"/>
          <a:sy n="83" d="100"/>
        </p:scale>
        <p:origin x="-1570" y="-120"/>
      </p:cViewPr>
      <p:guideLst>
        <p:guide orient="horz" pos="2160"/>
        <p:guide orient="horz" pos="1434"/>
        <p:guide orient="horz" pos="3929"/>
        <p:guide pos="2880"/>
        <p:guide pos="5420"/>
        <p:guide pos="1066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52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slide" Target="slides/slide3.xml"/><Relationship Id="rId84" Type="http://schemas.openxmlformats.org/officeDocument/2006/relationships/slide" Target="slides/slide19.xml"/><Relationship Id="rId89" Type="http://schemas.openxmlformats.org/officeDocument/2006/relationships/slide" Target="slides/slide24.xml"/><Relationship Id="rId112" Type="http://schemas.openxmlformats.org/officeDocument/2006/relationships/slide" Target="slides/slide47.xml"/><Relationship Id="rId133" Type="http://schemas.openxmlformats.org/officeDocument/2006/relationships/slide" Target="slides/slide68.xml"/><Relationship Id="rId138" Type="http://schemas.openxmlformats.org/officeDocument/2006/relationships/notesMaster" Target="notesMasters/notesMaster1.xml"/><Relationship Id="rId16" Type="http://schemas.openxmlformats.org/officeDocument/2006/relationships/customXml" Target="../customXml/item16.xml"/><Relationship Id="rId107" Type="http://schemas.openxmlformats.org/officeDocument/2006/relationships/slide" Target="slides/slide42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slide" Target="slides/slide9.xml"/><Relationship Id="rId79" Type="http://schemas.openxmlformats.org/officeDocument/2006/relationships/slide" Target="slides/slide14.xml"/><Relationship Id="rId102" Type="http://schemas.openxmlformats.org/officeDocument/2006/relationships/slide" Target="slides/slide37.xml"/><Relationship Id="rId123" Type="http://schemas.openxmlformats.org/officeDocument/2006/relationships/slide" Target="slides/slide58.xml"/><Relationship Id="rId128" Type="http://schemas.openxmlformats.org/officeDocument/2006/relationships/slide" Target="slides/slide63.xml"/><Relationship Id="rId144" Type="http://schemas.openxmlformats.org/officeDocument/2006/relationships/tableStyles" Target="tableStyles.xml"/><Relationship Id="rId5" Type="http://schemas.openxmlformats.org/officeDocument/2006/relationships/customXml" Target="../customXml/item5.xml"/><Relationship Id="rId90" Type="http://schemas.openxmlformats.org/officeDocument/2006/relationships/slide" Target="slides/slide25.xml"/><Relationship Id="rId95" Type="http://schemas.openxmlformats.org/officeDocument/2006/relationships/slide" Target="slides/slide30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slide" Target="slides/slide4.xml"/><Relationship Id="rId113" Type="http://schemas.openxmlformats.org/officeDocument/2006/relationships/slide" Target="slides/slide48.xml"/><Relationship Id="rId118" Type="http://schemas.openxmlformats.org/officeDocument/2006/relationships/slide" Target="slides/slide53.xml"/><Relationship Id="rId134" Type="http://schemas.openxmlformats.org/officeDocument/2006/relationships/slide" Target="slides/slide69.xml"/><Relationship Id="rId139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7.xml"/><Relationship Id="rId80" Type="http://schemas.openxmlformats.org/officeDocument/2006/relationships/slide" Target="slides/slide15.xml"/><Relationship Id="rId85" Type="http://schemas.openxmlformats.org/officeDocument/2006/relationships/slide" Target="slides/slide20.xml"/><Relationship Id="rId93" Type="http://schemas.openxmlformats.org/officeDocument/2006/relationships/slide" Target="slides/slide28.xml"/><Relationship Id="rId98" Type="http://schemas.openxmlformats.org/officeDocument/2006/relationships/slide" Target="slides/slide33.xml"/><Relationship Id="rId121" Type="http://schemas.openxmlformats.org/officeDocument/2006/relationships/slide" Target="slides/slide56.xml"/><Relationship Id="rId14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" Target="slides/slide2.xml"/><Relationship Id="rId103" Type="http://schemas.openxmlformats.org/officeDocument/2006/relationships/slide" Target="slides/slide38.xml"/><Relationship Id="rId108" Type="http://schemas.openxmlformats.org/officeDocument/2006/relationships/slide" Target="slides/slide43.xml"/><Relationship Id="rId116" Type="http://schemas.openxmlformats.org/officeDocument/2006/relationships/slide" Target="slides/slide51.xml"/><Relationship Id="rId124" Type="http://schemas.openxmlformats.org/officeDocument/2006/relationships/slide" Target="slides/slide59.xml"/><Relationship Id="rId129" Type="http://schemas.openxmlformats.org/officeDocument/2006/relationships/slide" Target="slides/slide64.xml"/><Relationship Id="rId137" Type="http://schemas.openxmlformats.org/officeDocument/2006/relationships/slide" Target="slides/slide72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5.xml"/><Relationship Id="rId75" Type="http://schemas.openxmlformats.org/officeDocument/2006/relationships/slide" Target="slides/slide10.xml"/><Relationship Id="rId83" Type="http://schemas.openxmlformats.org/officeDocument/2006/relationships/slide" Target="slides/slide18.xml"/><Relationship Id="rId88" Type="http://schemas.openxmlformats.org/officeDocument/2006/relationships/slide" Target="slides/slide23.xml"/><Relationship Id="rId91" Type="http://schemas.openxmlformats.org/officeDocument/2006/relationships/slide" Target="slides/slide26.xml"/><Relationship Id="rId96" Type="http://schemas.openxmlformats.org/officeDocument/2006/relationships/slide" Target="slides/slide31.xml"/><Relationship Id="rId111" Type="http://schemas.openxmlformats.org/officeDocument/2006/relationships/slide" Target="slides/slide46.xml"/><Relationship Id="rId132" Type="http://schemas.openxmlformats.org/officeDocument/2006/relationships/slide" Target="slides/slide67.xml"/><Relationship Id="rId14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41.xml"/><Relationship Id="rId114" Type="http://schemas.openxmlformats.org/officeDocument/2006/relationships/slide" Target="slides/slide49.xml"/><Relationship Id="rId119" Type="http://schemas.openxmlformats.org/officeDocument/2006/relationships/slide" Target="slides/slide54.xml"/><Relationship Id="rId127" Type="http://schemas.openxmlformats.org/officeDocument/2006/relationships/slide" Target="slides/slide62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slideMaster" Target="slideMasters/slideMaster1.xml"/><Relationship Id="rId73" Type="http://schemas.openxmlformats.org/officeDocument/2006/relationships/slide" Target="slides/slide8.xml"/><Relationship Id="rId78" Type="http://schemas.openxmlformats.org/officeDocument/2006/relationships/slide" Target="slides/slide13.xml"/><Relationship Id="rId81" Type="http://schemas.openxmlformats.org/officeDocument/2006/relationships/slide" Target="slides/slide16.xml"/><Relationship Id="rId86" Type="http://schemas.openxmlformats.org/officeDocument/2006/relationships/slide" Target="slides/slide21.xml"/><Relationship Id="rId94" Type="http://schemas.openxmlformats.org/officeDocument/2006/relationships/slide" Target="slides/slide29.xml"/><Relationship Id="rId99" Type="http://schemas.openxmlformats.org/officeDocument/2006/relationships/slide" Target="slides/slide34.xml"/><Relationship Id="rId101" Type="http://schemas.openxmlformats.org/officeDocument/2006/relationships/slide" Target="slides/slide36.xml"/><Relationship Id="rId122" Type="http://schemas.openxmlformats.org/officeDocument/2006/relationships/slide" Target="slides/slide57.xml"/><Relationship Id="rId130" Type="http://schemas.openxmlformats.org/officeDocument/2006/relationships/slide" Target="slides/slide65.xml"/><Relationship Id="rId135" Type="http://schemas.openxmlformats.org/officeDocument/2006/relationships/slide" Target="slides/slide70.xml"/><Relationship Id="rId14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44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11.xml"/><Relationship Id="rId97" Type="http://schemas.openxmlformats.org/officeDocument/2006/relationships/slide" Target="slides/slide32.xml"/><Relationship Id="rId104" Type="http://schemas.openxmlformats.org/officeDocument/2006/relationships/slide" Target="slides/slide39.xml"/><Relationship Id="rId120" Type="http://schemas.openxmlformats.org/officeDocument/2006/relationships/slide" Target="slides/slide55.xml"/><Relationship Id="rId125" Type="http://schemas.openxmlformats.org/officeDocument/2006/relationships/slide" Target="slides/slide60.xml"/><Relationship Id="rId141" Type="http://schemas.openxmlformats.org/officeDocument/2006/relationships/presProps" Target="presProps.xml"/><Relationship Id="rId7" Type="http://schemas.openxmlformats.org/officeDocument/2006/relationships/customXml" Target="../customXml/item7.xml"/><Relationship Id="rId71" Type="http://schemas.openxmlformats.org/officeDocument/2006/relationships/slide" Target="slides/slide6.xml"/><Relationship Id="rId92" Type="http://schemas.openxmlformats.org/officeDocument/2006/relationships/slide" Target="slides/slide27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slide" Target="slides/slide1.xml"/><Relationship Id="rId87" Type="http://schemas.openxmlformats.org/officeDocument/2006/relationships/slide" Target="slides/slide22.xml"/><Relationship Id="rId110" Type="http://schemas.openxmlformats.org/officeDocument/2006/relationships/slide" Target="slides/slide45.xml"/><Relationship Id="rId115" Type="http://schemas.openxmlformats.org/officeDocument/2006/relationships/slide" Target="slides/slide50.xml"/><Relationship Id="rId131" Type="http://schemas.openxmlformats.org/officeDocument/2006/relationships/slide" Target="slides/slide66.xml"/><Relationship Id="rId136" Type="http://schemas.openxmlformats.org/officeDocument/2006/relationships/slide" Target="slides/slide71.xml"/><Relationship Id="rId61" Type="http://schemas.openxmlformats.org/officeDocument/2006/relationships/customXml" Target="../customXml/item61.xml"/><Relationship Id="rId82" Type="http://schemas.openxmlformats.org/officeDocument/2006/relationships/slide" Target="slides/slide17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slide" Target="slides/slide12.xml"/><Relationship Id="rId100" Type="http://schemas.openxmlformats.org/officeDocument/2006/relationships/slide" Target="slides/slide35.xml"/><Relationship Id="rId105" Type="http://schemas.openxmlformats.org/officeDocument/2006/relationships/slide" Target="slides/slide40.xml"/><Relationship Id="rId126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SP.LOCAL\ANSP\DIRECTIONS\DMI\VHIT\08_HEPATITES\Valorisation\site_web\Dossier%20th&#233;matique\2018\H&#233;patite%20C\tableur\180430_tableur%20hepatite%20C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ANSP.LOCAL\ANSP\DIRECTIONS\DMI\VHIT\08_HEPATITES\Valorisation\site_web\Dossier%20th&#233;matique\2018\H&#233;patite%20C\tableur\180430_tableur%20hepatite%20C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ANSP.LOCAL\ANSP\DIRECTIONS\DMI\VHIT\08_HEPATITES\Valorisation\site_web\Dossier%20th&#233;matique\2018\H&#233;patite%20C\180430_tableur%20hepatite%20C.xlsx" TargetMode="External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SP.LOCAL\ANSP\DIRECTIONS\DMI\VHIT\08_HEPATITES\Valorisation\Presentations\2018\180919_Hepatinov\CV%20h&#233;patite%20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2565789195135"/>
          <c:y val="2.600838459936141E-2"/>
          <c:w val="0.86836419740018678"/>
          <c:h val="0.76273098728260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'D:\VHIT\[Copie de site_web_new.xlsx]ald_vhc_2016_sexe_age'!$C$48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[1]ald_vhc_2016_sexe_age!$D$47:$K$47</c:f>
              <c:strCache>
                <c:ptCount val="8"/>
                <c:pt idx="0">
                  <c:v>0-19 ans</c:v>
                </c:pt>
                <c:pt idx="1">
                  <c:v>20-29 ans</c:v>
                </c:pt>
                <c:pt idx="2">
                  <c:v>30-39 ans</c:v>
                </c:pt>
                <c:pt idx="3">
                  <c:v>40-49 ans</c:v>
                </c:pt>
                <c:pt idx="4">
                  <c:v>50-59 ans</c:v>
                </c:pt>
                <c:pt idx="5">
                  <c:v>60-69 ans</c:v>
                </c:pt>
                <c:pt idx="6">
                  <c:v>70-79 ans</c:v>
                </c:pt>
                <c:pt idx="7">
                  <c:v>80 ans et +</c:v>
                </c:pt>
              </c:strCache>
            </c:strRef>
          </c:cat>
          <c:val>
            <c:numRef>
              <c:f>[1]ald_vhc_2016_sexe_age!$D$48:$K$48</c:f>
              <c:numCache>
                <c:formatCode>General</c:formatCode>
                <c:ptCount val="8"/>
                <c:pt idx="0">
                  <c:v>101</c:v>
                </c:pt>
                <c:pt idx="1">
                  <c:v>457</c:v>
                </c:pt>
                <c:pt idx="2">
                  <c:v>2239</c:v>
                </c:pt>
                <c:pt idx="3">
                  <c:v>9446</c:v>
                </c:pt>
                <c:pt idx="4">
                  <c:v>20452</c:v>
                </c:pt>
                <c:pt idx="5">
                  <c:v>8476</c:v>
                </c:pt>
                <c:pt idx="6">
                  <c:v>3222</c:v>
                </c:pt>
                <c:pt idx="7">
                  <c:v>1841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6E-4619-BF80-2C8EF11DC95F}"/>
            </c:ext>
          </c:extLst>
        </c:ser>
        <c:ser>
          <c:idx val="1"/>
          <c:order val="1"/>
          <c:tx>
            <c:strRef>
              <c:f>'D:\VHIT\[Copie de site_web_new.xlsx]ald_vhc_2016_sexe_age'!$C$49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[1]ald_vhc_2016_sexe_age!$D$47:$K$47</c:f>
              <c:strCache>
                <c:ptCount val="8"/>
                <c:pt idx="0">
                  <c:v>0-19 ans</c:v>
                </c:pt>
                <c:pt idx="1">
                  <c:v>20-29 ans</c:v>
                </c:pt>
                <c:pt idx="2">
                  <c:v>30-39 ans</c:v>
                </c:pt>
                <c:pt idx="3">
                  <c:v>40-49 ans</c:v>
                </c:pt>
                <c:pt idx="4">
                  <c:v>50-59 ans</c:v>
                </c:pt>
                <c:pt idx="5">
                  <c:v>60-69 ans</c:v>
                </c:pt>
                <c:pt idx="6">
                  <c:v>70-79 ans</c:v>
                </c:pt>
                <c:pt idx="7">
                  <c:v>80 ans et +</c:v>
                </c:pt>
              </c:strCache>
            </c:strRef>
          </c:cat>
          <c:val>
            <c:numRef>
              <c:f>[1]ald_vhc_2016_sexe_age!$D$49:$K$49</c:f>
              <c:numCache>
                <c:formatCode>General</c:formatCode>
                <c:ptCount val="8"/>
                <c:pt idx="0">
                  <c:v>121</c:v>
                </c:pt>
                <c:pt idx="1">
                  <c:v>389</c:v>
                </c:pt>
                <c:pt idx="2">
                  <c:v>1199</c:v>
                </c:pt>
                <c:pt idx="3">
                  <c:v>3946</c:v>
                </c:pt>
                <c:pt idx="4">
                  <c:v>9645</c:v>
                </c:pt>
                <c:pt idx="5">
                  <c:v>7872</c:v>
                </c:pt>
                <c:pt idx="6">
                  <c:v>5652</c:v>
                </c:pt>
                <c:pt idx="7">
                  <c:v>4196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6E-4619-BF80-2C8EF11DC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577728"/>
        <c:axId val="43579264"/>
      </c:barChart>
      <c:catAx>
        <c:axId val="4357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579264"/>
        <c:crosses val="autoZero"/>
        <c:auto val="1"/>
        <c:lblAlgn val="ctr"/>
        <c:lblOffset val="100"/>
        <c:noMultiLvlLbl val="0"/>
      </c:catAx>
      <c:valAx>
        <c:axId val="4357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dk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57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donnees_historique_ALD_site!$A$29</c:f>
              <c:strCache>
                <c:ptCount val="1"/>
                <c:pt idx="0">
                  <c:v>Hépatite chronique 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581915296986046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D6-42BE-865F-C99991703B2A}"/>
                </c:ext>
              </c:extLst>
            </c:dLbl>
            <c:dLbl>
              <c:idx val="1"/>
              <c:layout>
                <c:manualLayout>
                  <c:x val="-3.1628369152876472E-2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D6-42BE-865F-C99991703B2A}"/>
                </c:ext>
              </c:extLst>
            </c:dLbl>
            <c:dLbl>
              <c:idx val="2"/>
              <c:layout>
                <c:manualLayout>
                  <c:x val="-4.1512234513150365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D6-42BE-865F-C99991703B2A}"/>
                </c:ext>
              </c:extLst>
            </c:dLbl>
            <c:dLbl>
              <c:idx val="3"/>
              <c:layout>
                <c:manualLayout>
                  <c:x val="-2.9651596080821688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D6-42BE-865F-C99991703B2A}"/>
                </c:ext>
              </c:extLst>
            </c:dLbl>
            <c:dLbl>
              <c:idx val="4"/>
              <c:layout>
                <c:manualLayout>
                  <c:x val="-3.1628369152876541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D6-42BE-865F-C99991703B2A}"/>
                </c:ext>
              </c:extLst>
            </c:dLbl>
            <c:dLbl>
              <c:idx val="5"/>
              <c:layout>
                <c:manualLayout>
                  <c:x val="-3.9535461441095661E-2"/>
                  <c:y val="-7.8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D6-42BE-865F-C99991703B2A}"/>
                </c:ext>
              </c:extLst>
            </c:dLbl>
            <c:dLbl>
              <c:idx val="6"/>
              <c:layout>
                <c:manualLayout>
                  <c:x val="-3.3605142224931252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D6-42BE-865F-C99991703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donnees_historique_ALD_site!$B$28:$H$28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donnees_historique_ALD_site!$B$29:$H$29</c:f>
              <c:numCache>
                <c:formatCode>#,##0</c:formatCode>
                <c:ptCount val="7"/>
                <c:pt idx="0">
                  <c:v>79079</c:v>
                </c:pt>
                <c:pt idx="1">
                  <c:v>83099</c:v>
                </c:pt>
                <c:pt idx="2">
                  <c:v>84385</c:v>
                </c:pt>
                <c:pt idx="3">
                  <c:v>83433</c:v>
                </c:pt>
                <c:pt idx="4">
                  <c:v>81304</c:v>
                </c:pt>
                <c:pt idx="5">
                  <c:v>76246</c:v>
                </c:pt>
                <c:pt idx="6">
                  <c:v>73010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9FD6-42BE-865F-C99991703B2A}"/>
            </c:ext>
          </c:extLst>
        </c:ser>
        <c:ser>
          <c:idx val="1"/>
          <c:order val="1"/>
          <c:tx>
            <c:strRef>
              <c:f>donnees_historique_ALD_site!$A$30</c:f>
              <c:strCache>
                <c:ptCount val="1"/>
                <c:pt idx="0">
                  <c:v>Hépatite chronique 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581915296986025E-2"/>
                  <c:y val="-6.018518518518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D6-42BE-865F-C99991703B2A}"/>
                </c:ext>
              </c:extLst>
            </c:dLbl>
            <c:dLbl>
              <c:idx val="1"/>
              <c:layout>
                <c:manualLayout>
                  <c:x val="-4.1512234513150365E-2"/>
                  <c:y val="-6.481481481481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D6-42BE-865F-C99991703B2A}"/>
                </c:ext>
              </c:extLst>
            </c:dLbl>
            <c:dLbl>
              <c:idx val="2"/>
              <c:layout>
                <c:manualLayout>
                  <c:x val="-2.3721276864657352E-2"/>
                  <c:y val="-7.407407407407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D6-42BE-865F-C99991703B2A}"/>
                </c:ext>
              </c:extLst>
            </c:dLbl>
            <c:dLbl>
              <c:idx val="3"/>
              <c:layout>
                <c:manualLayout>
                  <c:x val="-9.8838653602738961E-3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FD6-42BE-865F-C99991703B2A}"/>
                </c:ext>
              </c:extLst>
            </c:dLbl>
            <c:dLbl>
              <c:idx val="4"/>
              <c:layout>
                <c:manualLayout>
                  <c:x val="-1.581418457643830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095387550252062E-2"/>
                      <c:h val="7.40048118985126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FD6-42BE-865F-C99991703B2A}"/>
                </c:ext>
              </c:extLst>
            </c:dLbl>
            <c:dLbl>
              <c:idx val="5"/>
              <c:layout>
                <c:manualLayout>
                  <c:x val="-3.7558688369040805E-2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FD6-42BE-865F-C99991703B2A}"/>
                </c:ext>
              </c:extLst>
            </c:dLbl>
            <c:dLbl>
              <c:idx val="6"/>
              <c:layout>
                <c:manualLayout>
                  <c:x val="-3.558191529698617E-2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D6-42BE-865F-C99991703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donnees_historique_ALD_site!$B$28:$H$28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donnees_historique_ALD_site!$B$30:$H$30</c:f>
              <c:numCache>
                <c:formatCode>#,##0</c:formatCode>
                <c:ptCount val="7"/>
                <c:pt idx="0">
                  <c:v>15260</c:v>
                </c:pt>
                <c:pt idx="1">
                  <c:v>17181</c:v>
                </c:pt>
                <c:pt idx="2">
                  <c:v>19517</c:v>
                </c:pt>
                <c:pt idx="3">
                  <c:v>21587</c:v>
                </c:pt>
                <c:pt idx="4">
                  <c:v>23107</c:v>
                </c:pt>
                <c:pt idx="5">
                  <c:v>23951</c:v>
                </c:pt>
                <c:pt idx="6">
                  <c:v>25425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9FD6-42BE-865F-C99991703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92736"/>
        <c:axId val="80694272"/>
      </c:lineChart>
      <c:catAx>
        <c:axId val="8069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0694272"/>
        <c:crosses val="autoZero"/>
        <c:auto val="1"/>
        <c:lblAlgn val="ctr"/>
        <c:lblOffset val="100"/>
        <c:noMultiLvlLbl val="0"/>
      </c:catAx>
      <c:valAx>
        <c:axId val="8069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dk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069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78098510223632"/>
          <c:y val="0.33083008229086774"/>
          <c:w val="0.24691437818067924"/>
          <c:h val="0.22383251275387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aseline="0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'ALD_C_sex_ag_2010-16_ReSim_site'!$B$73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'ALD_C_sex_ag_2010-16_ReSim_site'!$C$69:$J$69</c:f>
              <c:strCache>
                <c:ptCount val="8"/>
                <c:pt idx="0">
                  <c:v>0-19 ans</c:v>
                </c:pt>
                <c:pt idx="1">
                  <c:v>20-29 ans</c:v>
                </c:pt>
                <c:pt idx="2">
                  <c:v>30-39 ans</c:v>
                </c:pt>
                <c:pt idx="3">
                  <c:v>40-49 ans</c:v>
                </c:pt>
                <c:pt idx="4">
                  <c:v>50-59 ans</c:v>
                </c:pt>
                <c:pt idx="5">
                  <c:v>60-69 ans</c:v>
                </c:pt>
                <c:pt idx="6">
                  <c:v>70-79 ans</c:v>
                </c:pt>
                <c:pt idx="7">
                  <c:v>80 ans et +</c:v>
                </c:pt>
              </c:strCache>
            </c:strRef>
          </c:cat>
          <c:val>
            <c:numRef>
              <c:f>'ALD_C_sex_ag_2010-16_ReSim_site'!$C$73:$J$73</c:f>
              <c:numCache>
                <c:formatCode>General</c:formatCode>
                <c:ptCount val="8"/>
                <c:pt idx="0">
                  <c:v>251</c:v>
                </c:pt>
                <c:pt idx="1">
                  <c:v>1296</c:v>
                </c:pt>
                <c:pt idx="2">
                  <c:v>5354</c:v>
                </c:pt>
                <c:pt idx="3">
                  <c:v>22313</c:v>
                </c:pt>
                <c:pt idx="4">
                  <c:v>28285</c:v>
                </c:pt>
                <c:pt idx="5">
                  <c:v>13557</c:v>
                </c:pt>
                <c:pt idx="6">
                  <c:v>8061</c:v>
                </c:pt>
                <c:pt idx="7">
                  <c:v>4316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D1-45AE-877D-98E3D408B772}"/>
            </c:ext>
          </c:extLst>
        </c:ser>
        <c:ser>
          <c:idx val="4"/>
          <c:order val="1"/>
          <c:tx>
            <c:strRef>
              <c:f>'ALD_C_sex_ag_2010-16_ReSim_site'!$B$74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'ALD_C_sex_ag_2010-16_ReSim_site'!$C$69:$J$69</c:f>
              <c:strCache>
                <c:ptCount val="8"/>
                <c:pt idx="0">
                  <c:v>0-19 ans</c:v>
                </c:pt>
                <c:pt idx="1">
                  <c:v>20-29 ans</c:v>
                </c:pt>
                <c:pt idx="2">
                  <c:v>30-39 ans</c:v>
                </c:pt>
                <c:pt idx="3">
                  <c:v>40-49 ans</c:v>
                </c:pt>
                <c:pt idx="4">
                  <c:v>50-59 ans</c:v>
                </c:pt>
                <c:pt idx="5">
                  <c:v>60-69 ans</c:v>
                </c:pt>
                <c:pt idx="6">
                  <c:v>70-79 ans</c:v>
                </c:pt>
                <c:pt idx="7">
                  <c:v>80 ans et +</c:v>
                </c:pt>
              </c:strCache>
            </c:strRef>
          </c:cat>
          <c:val>
            <c:numRef>
              <c:f>'ALD_C_sex_ag_2010-16_ReSim_site'!$C$74:$J$74</c:f>
              <c:numCache>
                <c:formatCode>General</c:formatCode>
                <c:ptCount val="8"/>
                <c:pt idx="0">
                  <c:v>223</c:v>
                </c:pt>
                <c:pt idx="1">
                  <c:v>1085</c:v>
                </c:pt>
                <c:pt idx="2">
                  <c:v>4576</c:v>
                </c:pt>
                <c:pt idx="3">
                  <c:v>19017</c:v>
                </c:pt>
                <c:pt idx="4">
                  <c:v>29061</c:v>
                </c:pt>
                <c:pt idx="5">
                  <c:v>14165</c:v>
                </c:pt>
                <c:pt idx="6">
                  <c:v>8323</c:v>
                </c:pt>
                <c:pt idx="7">
                  <c:v>4854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D1-45AE-877D-98E3D408B772}"/>
            </c:ext>
          </c:extLst>
        </c:ser>
        <c:ser>
          <c:idx val="5"/>
          <c:order val="2"/>
          <c:tx>
            <c:strRef>
              <c:f>'ALD_C_sex_ag_2010-16_ReSim_site'!$B$75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'ALD_C_sex_ag_2010-16_ReSim_site'!$C$69:$J$69</c:f>
              <c:strCache>
                <c:ptCount val="8"/>
                <c:pt idx="0">
                  <c:v>0-19 ans</c:v>
                </c:pt>
                <c:pt idx="1">
                  <c:v>20-29 ans</c:v>
                </c:pt>
                <c:pt idx="2">
                  <c:v>30-39 ans</c:v>
                </c:pt>
                <c:pt idx="3">
                  <c:v>40-49 ans</c:v>
                </c:pt>
                <c:pt idx="4">
                  <c:v>50-59 ans</c:v>
                </c:pt>
                <c:pt idx="5">
                  <c:v>60-69 ans</c:v>
                </c:pt>
                <c:pt idx="6">
                  <c:v>70-79 ans</c:v>
                </c:pt>
                <c:pt idx="7">
                  <c:v>80 ans et +</c:v>
                </c:pt>
              </c:strCache>
            </c:strRef>
          </c:cat>
          <c:val>
            <c:numRef>
              <c:f>'ALD_C_sex_ag_2010-16_ReSim_site'!$C$75:$J$75</c:f>
              <c:numCache>
                <c:formatCode>General</c:formatCode>
                <c:ptCount val="8"/>
                <c:pt idx="0">
                  <c:v>211</c:v>
                </c:pt>
                <c:pt idx="1">
                  <c:v>861</c:v>
                </c:pt>
                <c:pt idx="2">
                  <c:v>3712</c:v>
                </c:pt>
                <c:pt idx="3">
                  <c:v>15187</c:v>
                </c:pt>
                <c:pt idx="4">
                  <c:v>28410</c:v>
                </c:pt>
                <c:pt idx="5">
                  <c:v>14582</c:v>
                </c:pt>
                <c:pt idx="6">
                  <c:v>8113</c:v>
                </c:pt>
                <c:pt idx="7">
                  <c:v>5170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D1-45AE-877D-98E3D408B772}"/>
            </c:ext>
          </c:extLst>
        </c:ser>
        <c:ser>
          <c:idx val="6"/>
          <c:order val="3"/>
          <c:tx>
            <c:strRef>
              <c:f>'ALD_C_sex_ag_2010-16_ReSim_site'!$B$76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'ALD_C_sex_ag_2010-16_ReSim_site'!$C$69:$J$69</c:f>
              <c:strCache>
                <c:ptCount val="8"/>
                <c:pt idx="0">
                  <c:v>0-19 ans</c:v>
                </c:pt>
                <c:pt idx="1">
                  <c:v>20-29 ans</c:v>
                </c:pt>
                <c:pt idx="2">
                  <c:v>30-39 ans</c:v>
                </c:pt>
                <c:pt idx="3">
                  <c:v>40-49 ans</c:v>
                </c:pt>
                <c:pt idx="4">
                  <c:v>50-59 ans</c:v>
                </c:pt>
                <c:pt idx="5">
                  <c:v>60-69 ans</c:v>
                </c:pt>
                <c:pt idx="6">
                  <c:v>70-79 ans</c:v>
                </c:pt>
                <c:pt idx="7">
                  <c:v>80 ans et +</c:v>
                </c:pt>
              </c:strCache>
            </c:strRef>
          </c:cat>
          <c:val>
            <c:numRef>
              <c:f>'ALD_C_sex_ag_2010-16_ReSim_site'!$C$76:$J$76</c:f>
              <c:numCache>
                <c:formatCode>General</c:formatCode>
                <c:ptCount val="8"/>
                <c:pt idx="0">
                  <c:v>206</c:v>
                </c:pt>
                <c:pt idx="1">
                  <c:v>811</c:v>
                </c:pt>
                <c:pt idx="2">
                  <c:v>3221</c:v>
                </c:pt>
                <c:pt idx="3">
                  <c:v>12513</c:v>
                </c:pt>
                <c:pt idx="4">
                  <c:v>27492</c:v>
                </c:pt>
                <c:pt idx="5">
                  <c:v>15044</c:v>
                </c:pt>
                <c:pt idx="6">
                  <c:v>8205</c:v>
                </c:pt>
                <c:pt idx="7">
                  <c:v>5518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D1-45AE-877D-98E3D408B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007552"/>
        <c:axId val="820090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'ALD_C_sex_ag_2010-16_ReSim_site'!$B$70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'ALD_C_sex_ag_2010-16_ReSim_site'!$C$69:$J$69</c15:sqref>
                        </c15:formulaRef>
                      </c:ext>
                    </c:extLst>
                    <c:strCache>
                      <c:ptCount val="8"/>
                      <c:pt idx="0">
                        <c:v>0-19 ans</c:v>
                      </c:pt>
                      <c:pt idx="1">
                        <c:v>20-29 ans</c:v>
                      </c:pt>
                      <c:pt idx="2">
                        <c:v>30-39 ans</c:v>
                      </c:pt>
                      <c:pt idx="3">
                        <c:v>40-49 ans</c:v>
                      </c:pt>
                      <c:pt idx="4">
                        <c:v>50-59 ans</c:v>
                      </c:pt>
                      <c:pt idx="5">
                        <c:v>60-69 ans</c:v>
                      </c:pt>
                      <c:pt idx="6">
                        <c:v>70-79 ans</c:v>
                      </c:pt>
                      <c:pt idx="7">
                        <c:v>80 ans et 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'ALD_C_sex_ag_2010-16_ReSim_site'!$C$70:$J$70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248</c:v>
                      </c:pt>
                      <c:pt idx="1">
                        <c:v>1535</c:v>
                      </c:pt>
                      <c:pt idx="2">
                        <c:v>7701</c:v>
                      </c:pt>
                      <c:pt idx="3">
                        <c:v>27091</c:v>
                      </c:pt>
                      <c:pt idx="4">
                        <c:v>22164</c:v>
                      </c:pt>
                      <c:pt idx="5">
                        <c:v>10790</c:v>
                      </c:pt>
                      <c:pt idx="6">
                        <c:v>7103</c:v>
                      </c:pt>
                      <c:pt idx="7">
                        <c:v>2447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48D1-45AE-877D-98E3D408B77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'ALD_C_sex_ag_2010-16_ReSim_site'!$B$71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'ALD_C_sex_ag_2010-16_ReSim_site'!$C$69:$J$69</c15:sqref>
                        </c15:formulaRef>
                      </c:ext>
                    </c:extLst>
                    <c:strCache>
                      <c:ptCount val="8"/>
                      <c:pt idx="0">
                        <c:v>0-19 ans</c:v>
                      </c:pt>
                      <c:pt idx="1">
                        <c:v>20-29 ans</c:v>
                      </c:pt>
                      <c:pt idx="2">
                        <c:v>30-39 ans</c:v>
                      </c:pt>
                      <c:pt idx="3">
                        <c:v>40-49 ans</c:v>
                      </c:pt>
                      <c:pt idx="4">
                        <c:v>50-59 ans</c:v>
                      </c:pt>
                      <c:pt idx="5">
                        <c:v>60-69 ans</c:v>
                      </c:pt>
                      <c:pt idx="6">
                        <c:v>70-79 ans</c:v>
                      </c:pt>
                      <c:pt idx="7">
                        <c:v>80 ans et 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'ALD_C_sex_ag_2010-16_ReSim_site'!$C$71:$J$71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253</c:v>
                      </c:pt>
                      <c:pt idx="1">
                        <c:v>1523</c:v>
                      </c:pt>
                      <c:pt idx="2">
                        <c:v>6921</c:v>
                      </c:pt>
                      <c:pt idx="3">
                        <c:v>26566</c:v>
                      </c:pt>
                      <c:pt idx="4">
                        <c:v>25147</c:v>
                      </c:pt>
                      <c:pt idx="5">
                        <c:v>11963</c:v>
                      </c:pt>
                      <c:pt idx="6">
                        <c:v>7585</c:v>
                      </c:pt>
                      <c:pt idx="7">
                        <c:v>3141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48D1-45AE-877D-98E3D408B772}"/>
                  </c:ext>
                </c:extLst>
              </c15:ser>
            </c15:filteredBarSeries>
          </c:ext>
        </c:extLst>
      </c:barChart>
      <c:catAx>
        <c:axId val="8200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009088"/>
        <c:crosses val="autoZero"/>
        <c:auto val="1"/>
        <c:lblAlgn val="ctr"/>
        <c:lblOffset val="100"/>
        <c:noMultiLvlLbl val="0"/>
      </c:catAx>
      <c:valAx>
        <c:axId val="82009088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00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558640940711444"/>
          <c:y val="0.28624014707379775"/>
          <c:w val="8.4413590592885585E-2"/>
          <c:h val="0.2574583739585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>
              <a:lumMod val="50000"/>
            </a:schemeClr>
          </a:solidFill>
        </a:defRPr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Feuil1!$C$5</c:f>
              <c:strCache>
                <c:ptCount val="1"/>
                <c:pt idx="0">
                  <c:v>Hépatite B « 3 doses »</c:v>
                </c:pt>
              </c:strCache>
            </c:strRef>
          </c:tx>
          <c:cat>
            <c:numRef>
              <c:f>Feuil1!$B$6:$B$24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Feuil1!$C$6:$C$24</c:f>
              <c:numCache>
                <c:formatCode>0.0%</c:formatCode>
                <c:ptCount val="19"/>
                <c:pt idx="0">
                  <c:v>0.27500000000000002</c:v>
                </c:pt>
                <c:pt idx="1">
                  <c:v>0.23899999999999999</c:v>
                </c:pt>
                <c:pt idx="2">
                  <c:v>0.26</c:v>
                </c:pt>
                <c:pt idx="3">
                  <c:v>0.28000000000000003</c:v>
                </c:pt>
                <c:pt idx="4">
                  <c:v>0.29199999999999998</c:v>
                </c:pt>
                <c:pt idx="5">
                  <c:v>0.27600000000000002</c:v>
                </c:pt>
                <c:pt idx="6">
                  <c:v>0.34499999999999997</c:v>
                </c:pt>
                <c:pt idx="7">
                  <c:v>0.35099999999999998</c:v>
                </c:pt>
                <c:pt idx="8">
                  <c:v>0.39300000000000002</c:v>
                </c:pt>
                <c:pt idx="9">
                  <c:v>0.41899999999999998</c:v>
                </c:pt>
                <c:pt idx="10">
                  <c:v>0.47</c:v>
                </c:pt>
                <c:pt idx="11">
                  <c:v>0.51</c:v>
                </c:pt>
                <c:pt idx="12">
                  <c:v>0.64600000000000002</c:v>
                </c:pt>
                <c:pt idx="13">
                  <c:v>0.74199999999999999</c:v>
                </c:pt>
                <c:pt idx="14">
                  <c:v>0.78100000000000003</c:v>
                </c:pt>
                <c:pt idx="15">
                  <c:v>0.81499999999999995</c:v>
                </c:pt>
                <c:pt idx="16">
                  <c:v>0.83099999999999996</c:v>
                </c:pt>
                <c:pt idx="17">
                  <c:v>0.88100000000000001</c:v>
                </c:pt>
                <c:pt idx="18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ACE-4754-930F-985FB21B8495}"/>
            </c:ext>
          </c:extLst>
        </c:ser>
        <c:ser>
          <c:idx val="1"/>
          <c:order val="1"/>
          <c:tx>
            <c:strRef>
              <c:f>Feuil1!$D$5</c:f>
              <c:strCache>
                <c:ptCount val="1"/>
                <c:pt idx="0">
                  <c:v>Objectif CV 90%</c:v>
                </c:pt>
              </c:strCache>
            </c:strRef>
          </c:tx>
          <c:marker>
            <c:symbol val="none"/>
          </c:marker>
          <c:cat>
            <c:numRef>
              <c:f>Feuil1!$B$6:$B$24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Feuil1!$D$6:$D$24</c:f>
              <c:numCache>
                <c:formatCode>0%</c:formatCode>
                <c:ptCount val="19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ACE-4754-930F-985FB21B8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898752"/>
        <c:axId val="105900288"/>
      </c:lineChart>
      <c:catAx>
        <c:axId val="10589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900288"/>
        <c:crosses val="autoZero"/>
        <c:auto val="1"/>
        <c:lblAlgn val="ctr"/>
        <c:lblOffset val="100"/>
        <c:noMultiLvlLbl val="0"/>
      </c:catAx>
      <c:valAx>
        <c:axId val="105900288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crossAx val="105898752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0.19168</cdr:x>
      <cdr:y>0.72495</cdr:y>
    </cdr:from>
    <cdr:to>
      <cdr:x>0.28703</cdr:x>
      <cdr:y>0.78268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197950" y="2598635"/>
          <a:ext cx="595915" cy="2069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0" rIns="36000" bIns="0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300" b="1" dirty="0" smtClean="0">
              <a:solidFill>
                <a:schemeClr val="accent1"/>
              </a:solidFill>
            </a:rPr>
            <a:t>- 37%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68198-014E-49C7-96CA-37867E88109B}" type="datetimeFigureOut">
              <a:rPr lang="fr-FR" smtClean="0"/>
              <a:t>05/10/2018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B6F38-1F6A-4819-A0F2-8045A08DA7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906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F876F-2394-434A-9B07-432DE19C105F}" type="datetimeFigureOut">
              <a:rPr lang="fr-FR" smtClean="0"/>
              <a:t>05/10/2018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AC9FA-9DB2-48FB-B76A-EB55F6C2D3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47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240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788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9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489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557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Diminution 2014 – 2018</a:t>
            </a:r>
            <a:r>
              <a:rPr lang="fr-FR" baseline="0" dirty="0" smtClean="0"/>
              <a:t> : -37%</a:t>
            </a:r>
          </a:p>
          <a:p>
            <a:r>
              <a:rPr lang="fr-FR" baseline="0" dirty="0" smtClean="0"/>
              <a:t>Dépistage + 4% par an</a:t>
            </a:r>
          </a:p>
          <a:p>
            <a:r>
              <a:rPr lang="fr-FR" dirty="0" smtClean="0"/>
              <a:t>Nb de personnes ignorant leur infection : estimé entre 69 000 et 58 000 en 2018</a:t>
            </a:r>
          </a:p>
          <a:p>
            <a:r>
              <a:rPr lang="fr-FR" dirty="0" smtClean="0"/>
              <a:t>Selon que le taux de dépistage des malades ignorant leur diagnostic varie de 4% à 8% par an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982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rappelant l’objectif émis par l’OMS pour les pays développés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0F1E-4C9F-4994-9910-1271D6820EF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663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235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russophones peuvent compter jusqu’à 1/3 de la fille</a:t>
            </a:r>
            <a:r>
              <a:rPr lang="fr-FR" baseline="0" dirty="0" smtClean="0"/>
              <a:t> active des UD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978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Contexte d’exposition au risque</a:t>
            </a:r>
            <a:r>
              <a:rPr lang="fr-FR" baseline="0" dirty="0" smtClean="0"/>
              <a:t> préoccupant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554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23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917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213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1- test ELISA</a:t>
            </a:r>
            <a:r>
              <a:rPr lang="fr-FR" baseline="0" dirty="0" smtClean="0"/>
              <a:t> de dépistage</a:t>
            </a:r>
          </a:p>
          <a:p>
            <a:pPr algn="l"/>
            <a:r>
              <a:rPr lang="fr-FR" baseline="0" dirty="0" smtClean="0"/>
              <a:t>2- </a:t>
            </a:r>
            <a:r>
              <a:rPr lang="fr-FR" sz="1200" b="0" i="0" u="none" strike="noStrike" baseline="0" dirty="0" smtClean="0">
                <a:latin typeface="HelveticaNeueLTStd-Roman"/>
              </a:rPr>
              <a:t>Les échantillons positifs ont été confirmés par </a:t>
            </a:r>
            <a:r>
              <a:rPr lang="fr-FR" sz="1200" b="0" i="0" u="none" strike="noStrike" baseline="0" dirty="0" err="1" smtClean="0">
                <a:latin typeface="HelveticaNeueLTStd-Roman"/>
              </a:rPr>
              <a:t>sérotypage</a:t>
            </a:r>
            <a:endParaRPr lang="fr-FR" sz="1200" b="0" i="0" u="none" strike="noStrike" baseline="0" dirty="0" smtClean="0">
              <a:latin typeface="HelveticaNeueLTStd-Roman"/>
            </a:endParaRPr>
          </a:p>
          <a:p>
            <a:pPr algn="l"/>
            <a:r>
              <a:rPr lang="fr-FR" sz="1200" b="0" i="0" u="none" strike="noStrike" baseline="0" dirty="0" smtClean="0">
                <a:latin typeface="HelveticaNeueLTStd-Roman"/>
              </a:rPr>
              <a:t>puis Western Blot quand nécessaire. Parmi ces échantillons positifs, la détection des traitements antirétroviraux a été réalisée. Et enfin la </a:t>
            </a:r>
            <a:r>
              <a:rPr lang="fr-FR" sz="1200" b="0" i="0" u="none" strike="noStrike" baseline="0" dirty="0" err="1" smtClean="0">
                <a:latin typeface="HelveticaNeueLTStd-Roman"/>
              </a:rPr>
              <a:t>rec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986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Age médian : 41 ans</a:t>
            </a:r>
          </a:p>
          <a:p>
            <a:r>
              <a:rPr lang="fr-FR" dirty="0" smtClean="0"/>
              <a:t>HSH nés à</a:t>
            </a:r>
            <a:r>
              <a:rPr lang="fr-FR" baseline="0" dirty="0" smtClean="0"/>
              <a:t> l’étranger : 17,1 [14,7-19,7]</a:t>
            </a:r>
          </a:p>
          <a:p>
            <a:r>
              <a:rPr lang="fr-FR" baseline="0" dirty="0" smtClean="0"/>
              <a:t>HSH nés en Afrique </a:t>
            </a:r>
            <a:r>
              <a:rPr lang="fr-FR" baseline="0" dirty="0" err="1" smtClean="0"/>
              <a:t>SubSaharienne</a:t>
            </a:r>
            <a:r>
              <a:rPr lang="fr-FR" baseline="0" dirty="0" smtClean="0"/>
              <a:t> et en Asie (zone de forte endémie pour l’hep B) : 2,2% [1,3-3,6]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944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Prevalence</a:t>
            </a:r>
            <a:r>
              <a:rPr lang="fr-FR" dirty="0" smtClean="0"/>
              <a:t> population</a:t>
            </a:r>
            <a:r>
              <a:rPr lang="fr-FR" baseline="0" dirty="0" smtClean="0"/>
              <a:t> générale (ARN VHC +) : 	0,42 [0,33 – 0,53] (BEH, Pioche 2011)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				0,75[0,62-0,92]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061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Comparaison</a:t>
            </a:r>
            <a:r>
              <a:rPr lang="fr-FR" baseline="0" dirty="0" smtClean="0"/>
              <a:t> année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061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061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fr-FR" sz="1200" kern="1200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235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r>
              <a:rPr lang="fr-FR" sz="120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faible en France métropolitaine</a:t>
            </a:r>
            <a:r>
              <a:rPr lang="fr-FR" sz="12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(0,53 %)</a:t>
            </a:r>
            <a:endParaRPr lang="fr-FR" sz="1200" kern="1200" dirty="0" smtClean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  <a:p>
            <a:pPr marL="0" algn="l" defTabSz="914400" rtl="0" eaLnBrk="1" latinLnBrk="0" hangingPunct="1"/>
            <a:r>
              <a:rPr lang="fr-FR" sz="120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élevée en Egypte, certains pays d’Asie et d’ Afrique Sub-saharienne (≥ 3%)</a:t>
            </a:r>
          </a:p>
          <a:p>
            <a:endParaRPr lang="fr-FR" altLang="fr-FR" dirty="0" smtClean="0"/>
          </a:p>
          <a:p>
            <a:endParaRPr lang="fr-FR" altLang="fr-FR" dirty="0" smtClean="0"/>
          </a:p>
        </p:txBody>
      </p:sp>
      <p:sp>
        <p:nvSpPr>
          <p:cNvPr id="624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9058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9058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9058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9058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2296D6B-1FBB-4FB8-B7E1-BC918E1D7EAD}" type="slidenum">
              <a:rPr lang="en-GB" altLang="fr-FR" sz="1300"/>
              <a:pPr eaLnBrk="1" hangingPunct="1"/>
              <a:t>35</a:t>
            </a:fld>
            <a:endParaRPr lang="en-GB" altLang="fr-FR" sz="1300"/>
          </a:p>
        </p:txBody>
      </p:sp>
    </p:spTree>
    <p:extLst>
      <p:ext uri="{BB962C8B-B14F-4D97-AF65-F5344CB8AC3E}">
        <p14:creationId xmlns:p14="http://schemas.microsoft.com/office/powerpoint/2010/main" val="2412389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1758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17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smtClean="0"/>
              <a:t>2004 : </a:t>
            </a:r>
            <a:r>
              <a:rPr lang="fr-FR" sz="1800" b="1" dirty="0" smtClean="0"/>
              <a:t>100 000 </a:t>
            </a:r>
            <a:r>
              <a:rPr lang="fr-FR" sz="1800" dirty="0" smtClean="0"/>
              <a:t>personnes non diagnostiquées [IC95% : 59 000 - 143 000]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smtClean="0"/>
              <a:t>40 à 59 ans : &lt; ¼ sont non diagnostiquées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smtClean="0"/>
              <a:t>60 à 80% : 75% </a:t>
            </a:r>
            <a:r>
              <a:rPr lang="fr-FR" sz="1800" smtClean="0"/>
              <a:t>non diagnostiquées</a:t>
            </a:r>
            <a:endParaRPr lang="fr-FR" sz="18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602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235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2354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867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867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8679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1130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2827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Prévention de la transmission </a:t>
            </a:r>
            <a:r>
              <a:rPr lang="fr-FR" baseline="0" dirty="0" err="1" smtClean="0"/>
              <a:t>materno</a:t>
            </a:r>
            <a:r>
              <a:rPr lang="fr-FR" baseline="0" dirty="0" smtClean="0"/>
              <a:t>-fœtal : dépistage de la femme enceinte obligatoire en France depuis 1992. </a:t>
            </a:r>
          </a:p>
          <a:p>
            <a:r>
              <a:rPr lang="fr-FR" baseline="0" dirty="0" smtClean="0"/>
              <a:t>= recherche </a:t>
            </a:r>
            <a:r>
              <a:rPr lang="fr-FR" baseline="0" dirty="0" err="1" smtClean="0"/>
              <a:t>AgHBs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serovaccination</a:t>
            </a:r>
            <a:r>
              <a:rPr lang="fr-FR" baseline="0" dirty="0" smtClean="0"/>
              <a:t> du NN si mère </a:t>
            </a:r>
            <a:r>
              <a:rPr lang="fr-FR" baseline="0" dirty="0" err="1" smtClean="0"/>
              <a:t>AgHBs</a:t>
            </a:r>
            <a:r>
              <a:rPr lang="fr-FR" baseline="0" dirty="0" smtClean="0"/>
              <a:t> +. </a:t>
            </a:r>
          </a:p>
          <a:p>
            <a:r>
              <a:rPr lang="fr-FR" baseline="0" dirty="0" smtClean="0"/>
              <a:t>Efficacité sérovaccination : 90%, </a:t>
            </a:r>
          </a:p>
          <a:p>
            <a:r>
              <a:rPr lang="fr-FR" baseline="0" dirty="0" smtClean="0"/>
              <a:t>Vaccination </a:t>
            </a:r>
            <a:r>
              <a:rPr lang="fr-FR" baseline="0" dirty="0" err="1" smtClean="0"/>
              <a:t>ds</a:t>
            </a:r>
            <a:r>
              <a:rPr lang="fr-FR" baseline="0" dirty="0" smtClean="0"/>
              <a:t> les 24h + immunoglobuline anti </a:t>
            </a:r>
            <a:r>
              <a:rPr lang="fr-FR" baseline="0" dirty="0" err="1" smtClean="0"/>
              <a:t>HBs</a:t>
            </a:r>
            <a:r>
              <a:rPr lang="fr-FR" baseline="0" dirty="0" smtClean="0"/>
              <a:t>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1 dose dans les 24 heures puis 2 autres doses ultérieurement.</a:t>
            </a:r>
          </a:p>
          <a:p>
            <a:endParaRPr lang="fr-FR" dirty="0" smtClean="0"/>
          </a:p>
          <a:p>
            <a:r>
              <a:rPr lang="fr-FR" dirty="0" smtClean="0"/>
              <a:t>Vaccin type : </a:t>
            </a:r>
            <a:r>
              <a:rPr lang="fr-FR" dirty="0" err="1" smtClean="0"/>
              <a:t>Engerix</a:t>
            </a:r>
            <a:r>
              <a:rPr lang="fr-FR" dirty="0" smtClean="0"/>
              <a:t> B 10Mg  </a:t>
            </a:r>
            <a:r>
              <a:rPr lang="fr-FR" dirty="0" err="1" smtClean="0"/>
              <a:t>Genhevax</a:t>
            </a:r>
            <a:r>
              <a:rPr lang="fr-FR" dirty="0" smtClean="0"/>
              <a:t> B 10Mg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17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Prévention de la transmission </a:t>
            </a:r>
            <a:r>
              <a:rPr lang="fr-FR" baseline="0" dirty="0" err="1" smtClean="0"/>
              <a:t>materno</a:t>
            </a:r>
            <a:r>
              <a:rPr lang="fr-FR" baseline="0" dirty="0" smtClean="0"/>
              <a:t>-fœtal : dépistage de la femme enceinte obligatoire en France depuis 1992. </a:t>
            </a:r>
          </a:p>
          <a:p>
            <a:r>
              <a:rPr lang="fr-FR" baseline="0" dirty="0" smtClean="0"/>
              <a:t>= recherche </a:t>
            </a:r>
            <a:r>
              <a:rPr lang="fr-FR" baseline="0" dirty="0" err="1" smtClean="0"/>
              <a:t>AgHBs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serovaccination</a:t>
            </a:r>
            <a:r>
              <a:rPr lang="fr-FR" baseline="0" dirty="0" smtClean="0"/>
              <a:t> du NN si mère </a:t>
            </a:r>
            <a:r>
              <a:rPr lang="fr-FR" baseline="0" dirty="0" err="1" smtClean="0"/>
              <a:t>AgHBs</a:t>
            </a:r>
            <a:r>
              <a:rPr lang="fr-FR" baseline="0" dirty="0" smtClean="0"/>
              <a:t> +. </a:t>
            </a:r>
          </a:p>
          <a:p>
            <a:r>
              <a:rPr lang="fr-FR" baseline="0" dirty="0" smtClean="0"/>
              <a:t>Efficacité sérovaccination : 90%, </a:t>
            </a:r>
          </a:p>
          <a:p>
            <a:r>
              <a:rPr lang="fr-FR" baseline="0" dirty="0" smtClean="0"/>
              <a:t>Vaccination </a:t>
            </a:r>
            <a:r>
              <a:rPr lang="fr-FR" baseline="0" dirty="0" err="1" smtClean="0"/>
              <a:t>ds</a:t>
            </a:r>
            <a:r>
              <a:rPr lang="fr-FR" baseline="0" dirty="0" smtClean="0"/>
              <a:t> les 24h + immunoglobuline anti </a:t>
            </a:r>
            <a:r>
              <a:rPr lang="fr-FR" baseline="0" dirty="0" err="1" smtClean="0"/>
              <a:t>HBs</a:t>
            </a:r>
            <a:r>
              <a:rPr lang="fr-FR" baseline="0" dirty="0" smtClean="0"/>
              <a:t>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1 dose dans les 24 heures puis 2 autres doses ultérieurement.</a:t>
            </a:r>
          </a:p>
          <a:p>
            <a:endParaRPr lang="fr-FR" dirty="0" smtClean="0"/>
          </a:p>
          <a:p>
            <a:r>
              <a:rPr lang="fr-FR" dirty="0" smtClean="0"/>
              <a:t>Vaccin type : </a:t>
            </a:r>
            <a:r>
              <a:rPr lang="fr-FR" dirty="0" err="1" smtClean="0"/>
              <a:t>Engerix</a:t>
            </a:r>
            <a:r>
              <a:rPr lang="fr-FR" dirty="0" smtClean="0"/>
              <a:t> B 10Mg  </a:t>
            </a:r>
            <a:r>
              <a:rPr lang="fr-FR" dirty="0" err="1" smtClean="0"/>
              <a:t>Genhevax</a:t>
            </a:r>
            <a:r>
              <a:rPr lang="fr-FR" dirty="0" smtClean="0"/>
              <a:t> B 10Mg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171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z="1400" dirty="0" err="1" smtClean="0"/>
              <a:t>ELFe</a:t>
            </a:r>
            <a:r>
              <a:rPr lang="fr-FR" altLang="fr-FR" sz="1400" baseline="0" dirty="0" smtClean="0"/>
              <a:t> 2011 : </a:t>
            </a:r>
          </a:p>
          <a:p>
            <a:r>
              <a:rPr lang="fr-FR" altLang="fr-FR" sz="1400" baseline="0" dirty="0" smtClean="0"/>
              <a:t>P</a:t>
            </a:r>
            <a:r>
              <a:rPr lang="fr-FR" altLang="fr-FR" sz="1400" dirty="0" smtClean="0"/>
              <a:t>armi les femmes dépistées : 0,8% [0,6-1,1] étaient Ag </a:t>
            </a:r>
            <a:r>
              <a:rPr lang="fr-FR" altLang="fr-FR" sz="1400" dirty="0" err="1" smtClean="0"/>
              <a:t>HBs</a:t>
            </a:r>
            <a:r>
              <a:rPr lang="fr-FR" altLang="fr-FR" sz="1400" dirty="0" smtClean="0"/>
              <a:t>+ , avec une gradation selon leur pays de naissance :</a:t>
            </a:r>
          </a:p>
          <a:p>
            <a:pPr marL="627063" lvl="1"/>
            <a:r>
              <a:rPr lang="fr-FR" altLang="fr-FR" sz="1400" dirty="0" smtClean="0"/>
              <a:t>0,3% : faible endémicité (France </a:t>
            </a:r>
            <a:r>
              <a:rPr lang="fr-FR" altLang="fr-FR" sz="1400" dirty="0" err="1" smtClean="0"/>
              <a:t>métrop</a:t>
            </a:r>
            <a:r>
              <a:rPr lang="fr-FR" altLang="fr-FR" sz="1400" dirty="0" smtClean="0"/>
              <a:t>., Europe Ouest…)</a:t>
            </a:r>
          </a:p>
          <a:p>
            <a:pPr marL="627063" lvl="1"/>
            <a:r>
              <a:rPr lang="fr-FR" altLang="fr-FR" sz="1400" dirty="0" smtClean="0"/>
              <a:t>1,2% : moyenne endémicité (DOM/TOM, Europe Est, Moyen-Orient…)</a:t>
            </a:r>
          </a:p>
          <a:p>
            <a:pPr marL="627063" lvl="1"/>
            <a:r>
              <a:rPr lang="fr-FR" altLang="fr-FR" sz="1400" dirty="0" smtClean="0"/>
              <a:t>6,7% : forte endémicité (Afrique subsaharienne, Asie)</a:t>
            </a:r>
          </a:p>
          <a:p>
            <a:pPr marL="627063" lvl="1"/>
            <a:endParaRPr lang="fr-FR" altLang="fr-FR" sz="1400" dirty="0" smtClean="0"/>
          </a:p>
          <a:p>
            <a:pPr marL="627063" lvl="1"/>
            <a:r>
              <a:rPr lang="fr-FR" altLang="fr-FR" sz="1400" dirty="0" smtClean="0"/>
              <a:t>Données</a:t>
            </a:r>
            <a:r>
              <a:rPr lang="fr-FR" altLang="fr-FR" sz="1400" baseline="0" dirty="0" smtClean="0"/>
              <a:t> européennes : cohérentes avec résultats France. (0,1-5,3)</a:t>
            </a:r>
          </a:p>
          <a:p>
            <a:pPr marL="627063" lvl="1"/>
            <a:r>
              <a:rPr lang="fr-FR" altLang="fr-FR" sz="1400" baseline="0" dirty="0" smtClean="0"/>
              <a:t>En Europe de l’est plus élevé : Bulgarie : 2,3% - Slovaquie : 2,1-2,3%</a:t>
            </a:r>
            <a:endParaRPr lang="fr-FR" altLang="fr-FR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1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3523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2354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0611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2354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1758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2550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2354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2550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2550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>
                <a:solidFill>
                  <a:prstClr val="black"/>
                </a:solidFill>
              </a:rPr>
              <a:pPr/>
              <a:t>56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028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>
                <a:solidFill>
                  <a:prstClr val="black"/>
                </a:solidFill>
              </a:rPr>
              <a:pPr/>
              <a:t>57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0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9519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>
                <a:solidFill>
                  <a:prstClr val="black"/>
                </a:solidFill>
              </a:rPr>
              <a:pPr/>
              <a:t>58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028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>
                <a:solidFill>
                  <a:prstClr val="black"/>
                </a:solidFill>
              </a:rPr>
              <a:pPr/>
              <a:t>59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028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>
                <a:solidFill>
                  <a:prstClr val="black"/>
                </a:solidFill>
              </a:rPr>
              <a:pPr/>
              <a:t>60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028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>
                <a:solidFill>
                  <a:prstClr val="black"/>
                </a:solidFill>
              </a:rPr>
              <a:pPr/>
              <a:t>61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028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>
                <a:solidFill>
                  <a:prstClr val="black"/>
                </a:solidFill>
              </a:rPr>
              <a:pPr/>
              <a:t>62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028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>
                <a:solidFill>
                  <a:prstClr val="black"/>
                </a:solidFill>
              </a:rPr>
              <a:pPr/>
              <a:t>63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028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VIH+</a:t>
            </a:r>
            <a:r>
              <a:rPr lang="fr-FR" baseline="0" dirty="0" smtClean="0"/>
              <a:t> non diagnostiqués 37,2% [17,1 – 62,9]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4940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VIH+</a:t>
            </a:r>
            <a:r>
              <a:rPr lang="fr-FR" baseline="0" dirty="0" smtClean="0"/>
              <a:t> non diagnostiqués 37,2% [17,1 – 62,9]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4940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>
                <a:solidFill>
                  <a:prstClr val="black"/>
                </a:solidFill>
              </a:rPr>
              <a:pPr/>
              <a:t>66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028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>
                <a:solidFill>
                  <a:prstClr val="black"/>
                </a:solidFill>
              </a:rPr>
              <a:pPr/>
              <a:t>67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02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869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8466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Couplé au Baromètre Santé 2016 (20 032 répondants)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Coquelicot</a:t>
            </a:r>
            <a:r>
              <a:rPr lang="fr-FR" sz="1200" baseline="0" dirty="0" smtClean="0"/>
              <a:t> : 7 villes / agglomérations : Lille, Roubaix, Tourcoing / Strasbourg, </a:t>
            </a:r>
            <a:r>
              <a:rPr lang="fr-FR" sz="1200" baseline="0" dirty="0" err="1" smtClean="0"/>
              <a:t>Schiligheim</a:t>
            </a:r>
            <a:r>
              <a:rPr lang="fr-FR" sz="1200" baseline="0" dirty="0" smtClean="0"/>
              <a:t>, Paris / Bordeaux / Marseille, Aix, Martigues / </a:t>
            </a:r>
            <a:r>
              <a:rPr lang="fr-FR" sz="1200" u="sng" baseline="0" dirty="0" smtClean="0"/>
              <a:t>Montpellier, Nîmes / Martinique (nouvelles zones)</a:t>
            </a:r>
            <a:endParaRPr lang="fr-FR" sz="1200" u="sng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763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5259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2026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7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97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755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1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2274" y="2195741"/>
            <a:ext cx="6911975" cy="2450703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2275" y="4897624"/>
            <a:ext cx="6886201" cy="936104"/>
          </a:xfrm>
        </p:spPr>
        <p:txBody>
          <a:bodyPr/>
          <a:lstStyle>
            <a:lvl1pPr marL="0" indent="0" algn="r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14" y="512845"/>
            <a:ext cx="159474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2275" y="3428998"/>
            <a:ext cx="6911974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92275" y="4869160"/>
            <a:ext cx="6911974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3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795963" y="2798506"/>
            <a:ext cx="2808287" cy="576064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Partie #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14" y="512845"/>
            <a:ext cx="159474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0763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572000" y="2276475"/>
            <a:ext cx="4032250" cy="3960813"/>
          </a:xfrm>
        </p:spPr>
        <p:txBody>
          <a:bodyPr/>
          <a:lstStyle>
            <a:lvl1pPr>
              <a:defRPr b="0" u="sng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99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162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(sur 1 ligne)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107951" y="188640"/>
            <a:ext cx="8928546" cy="43204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accent2"/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897" y="64482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4BF91B-17CB-452E-A206-E856D19652F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5" name="Line 5"/>
          <p:cNvSpPr>
            <a:spLocks noChangeShapeType="1"/>
          </p:cNvSpPr>
          <p:nvPr userDrawn="1"/>
        </p:nvSpPr>
        <p:spPr bwMode="auto">
          <a:xfrm>
            <a:off x="0" y="620688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107950" y="836714"/>
            <a:ext cx="8928546" cy="47525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Century Gothic" pitchFamily="34" charset="0"/>
              <a:buChar char="–"/>
              <a:defRPr/>
            </a:lvl3pPr>
            <a:lvl4pPr marL="1600200" indent="-228600">
              <a:buFont typeface="Arial" pitchFamily="34" charset="0"/>
              <a:buChar char="›"/>
              <a:defRPr/>
            </a:lvl4pPr>
            <a:lvl5pPr marL="2057400" indent="-228600">
              <a:buSzPct val="60000"/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107950" y="6192003"/>
            <a:ext cx="3095898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Symposium Gilead-14/01/2017</a:t>
            </a:r>
            <a:endParaRPr lang="fr-FR" dirty="0"/>
          </a:p>
        </p:txBody>
      </p:sp>
      <p:sp>
        <p:nvSpPr>
          <p:cNvPr id="20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107504" y="6480000"/>
            <a:ext cx="309634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accent2"/>
                </a:solidFill>
                <a:latin typeface="+mn-lt"/>
              </a:defRPr>
            </a:lvl1pPr>
          </a:lstStyle>
          <a:p>
            <a:fld id="{9F35800C-E828-4E59-84F7-DE5BDA5E5948}" type="datetime1">
              <a:rPr lang="fr-FR" smtClean="0"/>
              <a:t>05/10/2018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897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FAB3FF-10D9-40B4-B49C-9764CBEEF45E}" type="datetime1">
              <a:rPr lang="fr-FR" smtClean="0"/>
              <a:t>05/10/2018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Symposium Gilead-14/01/2017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491C72F-11C0-4E84-98F5-D7B7A1331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31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857958"/>
            <a:ext cx="8654595" cy="6153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4000" y="331098"/>
            <a:ext cx="6710396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33364" y="1865605"/>
            <a:ext cx="8288337" cy="3519196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091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49275"/>
            <a:ext cx="8593364" cy="12239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6008" y="6448546"/>
            <a:ext cx="5480248" cy="11541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750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528864" y="6392214"/>
            <a:ext cx="806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60" y="873256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3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s-sante.fr/portail/jcms/c_2729447/fr/la-has-est-favorable-a-l-elargissement-dutraitement-de-l-hepatite-c-et-en-cadre-lesconditions?cid=r_1437833.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invs.santepubliquefrance.fr/Publications-et-outils/Rapports-et-syntheses/Maladies-infectieuses/2017/Surveillance-des-hepatites-B-et-C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nvs.santepubliquefrance.fr/Publications-et-outils/Rapports-et-syntheses/Maladies-infectieuses/2017/Surveillance-des-hepatites-B-et-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invs.santepubliquefrance.fr/Publications-et-outils/Rapports-et-syntheses/Maladies-infectieuses/2017/Surveillance-des-hepatites-B-et-C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nvs.santepubliquefrance.fr/beh/2017/18/2017_18_1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invs.santepubliquefrance.fr/beh/2018/11/2018_11_2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s-sante.fr/portail/jcms/c_2729447/fr/la-has-est-favorable-a-l-elargissement-dutraitement-de-l-hepatite-c-et-en-cadre-lesconditions?cid=r_1437833.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nvs.santepubliquefrance.fr/beh/2017/29-30/2017_29-30_3.ht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invs.santepubliquefrance.fr/beh/2018/11/2018_11_2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invs.santepubliquefrance.fr/beh/2017/29-30/2017_29-30_3.htm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solidarites-sante.gouv.fr/IMG/pdf/calendrier_vaccinations_2018.pdf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invs.santepubliquefrance.fr/beh/2018/11/2018_11_2.html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professionnels.vaccination-info-service.fr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invs.santepubliquefrance.fr/beh/2018/11/2018_11_1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2313" y="1844824"/>
            <a:ext cx="8496151" cy="2376264"/>
          </a:xfrm>
        </p:spPr>
        <p:txBody>
          <a:bodyPr/>
          <a:lstStyle/>
          <a:p>
            <a:r>
              <a:rPr lang="fr-FR" dirty="0" smtClean="0"/>
              <a:t>Hépatites B et C</a:t>
            </a:r>
            <a:br>
              <a:rPr lang="fr-FR" dirty="0" smtClean="0"/>
            </a:br>
            <a:r>
              <a:rPr lang="fr-FR" dirty="0" smtClean="0"/>
              <a:t>dernières données épidémiologiques</a:t>
            </a:r>
            <a:r>
              <a:rPr lang="fr-FR" dirty="0"/>
              <a:t/>
            </a:r>
            <a:br>
              <a:rPr lang="fr-FR" dirty="0"/>
            </a:b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500" y="4509120"/>
            <a:ext cx="8784976" cy="1080120"/>
          </a:xfrm>
        </p:spPr>
        <p:txBody>
          <a:bodyPr/>
          <a:lstStyle/>
          <a:p>
            <a:r>
              <a:rPr lang="fr-FR" dirty="0"/>
              <a:t>Sophie </a:t>
            </a:r>
            <a:r>
              <a:rPr lang="fr-FR" dirty="0" smtClean="0"/>
              <a:t>Vaux</a:t>
            </a:r>
            <a:endParaRPr lang="fr-FR" sz="1200" dirty="0"/>
          </a:p>
        </p:txBody>
      </p:sp>
      <p:sp>
        <p:nvSpPr>
          <p:cNvPr id="5" name="Rectangle 4"/>
          <p:cNvSpPr/>
          <p:nvPr/>
        </p:nvSpPr>
        <p:spPr>
          <a:xfrm>
            <a:off x="179512" y="5687176"/>
            <a:ext cx="8568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/>
          </a:p>
          <a:p>
            <a:r>
              <a:rPr lang="fr-FR" sz="1400" dirty="0" smtClean="0"/>
              <a:t>ANRS, comité exécutif </a:t>
            </a:r>
            <a:r>
              <a:rPr lang="fr-FR" sz="1400" dirty="0" err="1" smtClean="0"/>
              <a:t>Hepather</a:t>
            </a:r>
            <a:r>
              <a:rPr lang="fr-FR" sz="1400" dirty="0" smtClean="0"/>
              <a:t>, Paris, 26 septembre 2018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85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/>
              <a:t>hépatite C </a:t>
            </a:r>
            <a:r>
              <a:rPr lang="fr-FR" dirty="0" smtClean="0"/>
              <a:t>: </a:t>
            </a:r>
            <a:r>
              <a:rPr lang="fr-FR" dirty="0" err="1" smtClean="0"/>
              <a:t>ENQUêTE</a:t>
            </a:r>
            <a:r>
              <a:rPr lang="fr-FR" dirty="0" smtClean="0"/>
              <a:t> </a:t>
            </a:r>
            <a:r>
              <a:rPr lang="fr-FR" dirty="0" err="1" smtClean="0"/>
              <a:t>Labohep</a:t>
            </a:r>
            <a:r>
              <a:rPr lang="fr-FR" dirty="0" smtClean="0"/>
              <a:t> 2016</a:t>
            </a:r>
            <a:br>
              <a:rPr lang="fr-FR" dirty="0" smtClean="0"/>
            </a:br>
            <a:r>
              <a:rPr lang="fr-FR" dirty="0" smtClean="0"/>
              <a:t>Tests </a:t>
            </a:r>
            <a:r>
              <a:rPr lang="fr-FR" dirty="0" err="1" smtClean="0"/>
              <a:t>Ac</a:t>
            </a:r>
            <a:r>
              <a:rPr lang="fr-FR" dirty="0" smtClean="0"/>
              <a:t> anti-VHC positifs 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785663"/>
              </p:ext>
            </p:extLst>
          </p:nvPr>
        </p:nvGraphicFramePr>
        <p:xfrm>
          <a:off x="4101421" y="1978040"/>
          <a:ext cx="450302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3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Nb de tests </a:t>
                      </a:r>
                      <a:r>
                        <a:rPr lang="fr-FR" dirty="0" err="1" smtClean="0"/>
                        <a:t>Ac</a:t>
                      </a:r>
                      <a:r>
                        <a:rPr lang="fr-FR" dirty="0" smtClean="0"/>
                        <a:t> anti-VHC positifs</a:t>
                      </a:r>
                      <a:r>
                        <a:rPr lang="fr-FR" baseline="0" dirty="0" smtClean="0"/>
                        <a:t> *</a:t>
                      </a:r>
                      <a:r>
                        <a:rPr lang="fr-FR" dirty="0" smtClean="0"/>
                        <a:t>,</a:t>
                      </a:r>
                      <a:r>
                        <a:rPr lang="fr-FR" baseline="0" dirty="0" smtClean="0"/>
                        <a:t> 2016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48441" y="1952719"/>
            <a:ext cx="3744416" cy="360098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Nb de tests positifs  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      30 </a:t>
            </a:r>
            <a:r>
              <a:rPr lang="fr-FR" dirty="0"/>
              <a:t>229 </a:t>
            </a:r>
            <a:r>
              <a:rPr lang="fr-FR" dirty="0" smtClean="0"/>
              <a:t>tests [26 </a:t>
            </a:r>
            <a:r>
              <a:rPr lang="fr-FR" dirty="0"/>
              <a:t>189 - 34 </a:t>
            </a:r>
            <a:r>
              <a:rPr lang="fr-FR" dirty="0" smtClean="0"/>
              <a:t>269]</a:t>
            </a:r>
          </a:p>
          <a:p>
            <a:pPr>
              <a:lnSpc>
                <a:spcPct val="150000"/>
              </a:lnSpc>
            </a:pPr>
            <a:r>
              <a:rPr lang="fr-FR" dirty="0"/>
              <a:t>      </a:t>
            </a:r>
            <a:r>
              <a:rPr lang="fr-FR" dirty="0" smtClean="0"/>
              <a:t>45 / 10</a:t>
            </a:r>
            <a:r>
              <a:rPr lang="fr-FR" baseline="30000" dirty="0" smtClean="0"/>
              <a:t>5 </a:t>
            </a:r>
            <a:r>
              <a:rPr lang="fr-FR" dirty="0" smtClean="0"/>
              <a:t>habitants</a:t>
            </a:r>
          </a:p>
          <a:p>
            <a:r>
              <a:rPr lang="fr-FR" b="1" dirty="0" smtClean="0"/>
              <a:t> </a:t>
            </a:r>
          </a:p>
          <a:p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Régions les </a:t>
            </a:r>
            <a:r>
              <a:rPr lang="fr-FR" b="1" dirty="0"/>
              <a:t>plus </a:t>
            </a:r>
            <a:r>
              <a:rPr lang="fr-FR" b="1" dirty="0" smtClean="0"/>
              <a:t>concernées   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Ile-de-France : 95 </a:t>
            </a:r>
            <a:r>
              <a:rPr lang="fr-FR" dirty="0"/>
              <a:t>/ </a:t>
            </a:r>
            <a:r>
              <a:rPr lang="fr-FR" dirty="0" smtClean="0"/>
              <a:t>10</a:t>
            </a:r>
            <a:r>
              <a:rPr lang="fr-FR" baseline="30000" dirty="0" smtClean="0"/>
              <a:t>5 </a:t>
            </a:r>
            <a:r>
              <a:rPr lang="fr-FR" dirty="0" smtClean="0"/>
              <a:t>hab.</a:t>
            </a:r>
            <a:endParaRPr lang="fr-FR" dirty="0"/>
          </a:p>
          <a:p>
            <a:pPr lvl="1">
              <a:lnSpc>
                <a:spcPct val="150000"/>
              </a:lnSpc>
            </a:pPr>
            <a:r>
              <a:rPr lang="fr-FR" dirty="0" smtClean="0"/>
              <a:t>Paca :               61 / </a:t>
            </a:r>
            <a:r>
              <a:rPr lang="fr-FR" dirty="0"/>
              <a:t>10</a:t>
            </a:r>
            <a:r>
              <a:rPr lang="fr-FR" baseline="30000" dirty="0"/>
              <a:t>5 </a:t>
            </a:r>
            <a:r>
              <a:rPr lang="fr-FR" dirty="0" smtClean="0"/>
              <a:t>hab. 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Guyane </a:t>
            </a:r>
            <a:r>
              <a:rPr lang="fr-FR" dirty="0"/>
              <a:t>:       </a:t>
            </a:r>
            <a:r>
              <a:rPr lang="fr-FR" dirty="0" smtClean="0"/>
              <a:t>   57 </a:t>
            </a:r>
            <a:r>
              <a:rPr lang="fr-FR" dirty="0"/>
              <a:t>/  10</a:t>
            </a:r>
            <a:r>
              <a:rPr lang="fr-FR" baseline="30000" dirty="0"/>
              <a:t>5 </a:t>
            </a:r>
            <a:r>
              <a:rPr lang="fr-FR" dirty="0"/>
              <a:t>hab.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Occitanie </a:t>
            </a:r>
            <a:r>
              <a:rPr lang="fr-FR" dirty="0"/>
              <a:t>: </a:t>
            </a:r>
            <a:r>
              <a:rPr lang="fr-FR" dirty="0" smtClean="0"/>
              <a:t>      56 /  10</a:t>
            </a:r>
            <a:r>
              <a:rPr lang="fr-FR" baseline="30000" dirty="0" smtClean="0"/>
              <a:t>5 </a:t>
            </a:r>
            <a:r>
              <a:rPr lang="fr-FR" dirty="0" smtClean="0"/>
              <a:t>hab.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67189" y="6576602"/>
            <a:ext cx="4969307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400" dirty="0" smtClean="0"/>
              <a:t>* Tests </a:t>
            </a:r>
            <a:r>
              <a:rPr lang="fr-FR" sz="1400" dirty="0"/>
              <a:t>confirmés positifs pour la </a:t>
            </a:r>
            <a:r>
              <a:rPr lang="fr-FR" sz="1400" dirty="0" smtClean="0"/>
              <a:t>1</a:t>
            </a:r>
            <a:r>
              <a:rPr lang="fr-FR" sz="1400" baseline="30000" dirty="0" smtClean="0"/>
              <a:t>ere</a:t>
            </a:r>
            <a:r>
              <a:rPr lang="fr-FR" sz="1400" dirty="0" smtClean="0"/>
              <a:t> </a:t>
            </a:r>
            <a:r>
              <a:rPr lang="fr-FR" sz="1400" dirty="0"/>
              <a:t>fois dans le </a:t>
            </a:r>
            <a:r>
              <a:rPr lang="fr-FR" sz="1400" dirty="0" smtClean="0"/>
              <a:t>laboratoire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421" y="2609572"/>
            <a:ext cx="4221298" cy="36997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108" t="82780" r="86005" b="3658"/>
          <a:stretch/>
        </p:blipFill>
        <p:spPr>
          <a:xfrm>
            <a:off x="7740352" y="3068206"/>
            <a:ext cx="1152883" cy="115288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01421" y="5589240"/>
            <a:ext cx="758611" cy="74345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endParaRPr lang="fr-FR" sz="1300" dirty="0" smtClean="0">
              <a:solidFill>
                <a:schemeClr val="accent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96337" y="3097598"/>
            <a:ext cx="154766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400" b="1" dirty="0" smtClean="0">
                <a:solidFill>
                  <a:schemeClr val="accent6"/>
                </a:solidFill>
              </a:rPr>
              <a:t>Tests + / 10</a:t>
            </a:r>
            <a:r>
              <a:rPr lang="fr-FR" sz="1400" b="1" baseline="30000" dirty="0" smtClean="0">
                <a:solidFill>
                  <a:schemeClr val="accent6"/>
                </a:solidFill>
              </a:rPr>
              <a:t>5</a:t>
            </a:r>
            <a:r>
              <a:rPr lang="fr-FR" sz="1400" b="1" dirty="0" smtClean="0">
                <a:solidFill>
                  <a:schemeClr val="accent6"/>
                </a:solidFill>
              </a:rPr>
              <a:t> hab</a:t>
            </a:r>
            <a:r>
              <a:rPr lang="fr-FR" sz="1300" dirty="0" smtClean="0">
                <a:solidFill>
                  <a:schemeClr val="accent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2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95537" y="2033465"/>
            <a:ext cx="8280920" cy="3843807"/>
          </a:xfrm>
        </p:spPr>
        <p:txBody>
          <a:bodyPr/>
          <a:lstStyle/>
          <a:p>
            <a:r>
              <a:rPr lang="fr-FR" sz="1800" dirty="0" smtClean="0"/>
              <a:t>Description des personnes avec </a:t>
            </a:r>
            <a:r>
              <a:rPr lang="fr-FR" sz="1800" cap="none" dirty="0" err="1" smtClean="0"/>
              <a:t>Ac</a:t>
            </a:r>
            <a:r>
              <a:rPr lang="fr-FR" sz="1800" cap="none" dirty="0" smtClean="0"/>
              <a:t> anti-VHC +   *</a:t>
            </a:r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Majoritairement </a:t>
            </a:r>
            <a:r>
              <a:rPr lang="fr-FR" sz="1600" dirty="0"/>
              <a:t>des hommes (56%) </a:t>
            </a:r>
            <a:endParaRPr lang="fr-FR" sz="1600" dirty="0" smtClean="0"/>
          </a:p>
          <a:p>
            <a:pPr marL="285750" lvl="1" indent="-285750">
              <a:buFontTx/>
              <a:buChar char="-"/>
            </a:pPr>
            <a:r>
              <a:rPr lang="fr-FR" sz="1600" dirty="0"/>
              <a:t>Age (médiane) : homme : </a:t>
            </a:r>
            <a:r>
              <a:rPr lang="fr-FR" sz="1600" dirty="0" smtClean="0"/>
              <a:t>51 </a:t>
            </a:r>
            <a:r>
              <a:rPr lang="fr-FR" sz="1600" dirty="0"/>
              <a:t>ans, femme : </a:t>
            </a:r>
            <a:r>
              <a:rPr lang="fr-FR" sz="1600" dirty="0" smtClean="0"/>
              <a:t>50 ans</a:t>
            </a:r>
          </a:p>
          <a:p>
            <a:pPr marL="285750" lvl="1" indent="-285750">
              <a:buFontTx/>
              <a:buChar char="-"/>
            </a:pPr>
            <a:endParaRPr lang="fr-FR" sz="1600" dirty="0" smtClean="0"/>
          </a:p>
          <a:p>
            <a:pPr lvl="2" indent="0">
              <a:buNone/>
            </a:pPr>
            <a:r>
              <a:rPr lang="fr-FR" sz="1600" dirty="0" smtClean="0"/>
              <a:t> </a:t>
            </a:r>
            <a:endParaRPr lang="fr-FR" sz="1400" dirty="0"/>
          </a:p>
        </p:txBody>
      </p:sp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C : ENQUETE </a:t>
            </a:r>
            <a:r>
              <a:rPr lang="fr-FR" dirty="0" err="1" smtClean="0"/>
              <a:t>Labohep</a:t>
            </a:r>
            <a:r>
              <a:rPr lang="fr-FR" dirty="0" smtClean="0"/>
              <a:t> 2016</a:t>
            </a:r>
            <a:br>
              <a:rPr lang="fr-FR" dirty="0" smtClean="0"/>
            </a:br>
            <a:r>
              <a:rPr lang="fr-FR" dirty="0" smtClean="0"/>
              <a:t>caractéristiques personnes testées +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083106"/>
            <a:ext cx="5090601" cy="32982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433" y="6370096"/>
            <a:ext cx="754280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* Tests </a:t>
            </a:r>
            <a:r>
              <a:rPr lang="fr-FR" sz="1400" dirty="0">
                <a:ea typeface="Times New Roman" panose="02020603050405020304" pitchFamily="18" charset="0"/>
                <a:cs typeface="Calibri" panose="020F0502020204030204" pitchFamily="34" charset="0"/>
              </a:rPr>
              <a:t>confirmés positifs pour la première fois dans le laboratoire</a:t>
            </a:r>
            <a:endParaRPr lang="fr-FR" sz="1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56176" y="3181038"/>
            <a:ext cx="2664296" cy="73866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chemeClr val="tx2"/>
                </a:solidFill>
              </a:rPr>
              <a:t>Femmes : 72% &gt; 40 ans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chemeClr val="tx2"/>
                </a:solidFill>
              </a:rPr>
              <a:t>Hommes : 78% &gt; 40 ans</a:t>
            </a:r>
          </a:p>
        </p:txBody>
      </p:sp>
    </p:spTree>
    <p:extLst>
      <p:ext uri="{BB962C8B-B14F-4D97-AF65-F5344CB8AC3E}">
        <p14:creationId xmlns:p14="http://schemas.microsoft.com/office/powerpoint/2010/main" val="14888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95537" y="2033465"/>
            <a:ext cx="8280920" cy="3051719"/>
          </a:xfrm>
          <a:solidFill>
            <a:schemeClr val="bg1"/>
          </a:solidFill>
        </p:spPr>
        <p:txBody>
          <a:bodyPr/>
          <a:lstStyle/>
          <a:p>
            <a:r>
              <a:rPr lang="fr-FR" sz="1800" dirty="0" smtClean="0"/>
              <a:t>Comparaison données historiques</a:t>
            </a:r>
            <a:endParaRPr lang="fr-FR" sz="1800" cap="none" dirty="0" smtClean="0"/>
          </a:p>
          <a:p>
            <a:pPr marL="285750" lvl="1" indent="-285750">
              <a:buFontTx/>
              <a:buChar char="-"/>
            </a:pPr>
            <a:endParaRPr lang="fr-FR" sz="1600" b="1" dirty="0" smtClean="0"/>
          </a:p>
          <a:p>
            <a:pPr marL="285750" lvl="1" indent="-285750">
              <a:buFontTx/>
              <a:buChar char="-"/>
            </a:pPr>
            <a:endParaRPr lang="fr-FR" sz="1600" b="1" dirty="0"/>
          </a:p>
          <a:p>
            <a:pPr marL="285750" lvl="1" indent="-285750">
              <a:buFontTx/>
              <a:buChar char="-"/>
            </a:pPr>
            <a:endParaRPr lang="fr-FR" sz="1600" b="1" dirty="0" smtClean="0"/>
          </a:p>
          <a:p>
            <a:pPr marL="285750" lvl="1" indent="-285750">
              <a:buFontTx/>
              <a:buChar char="-"/>
            </a:pPr>
            <a:endParaRPr lang="fr-FR" sz="1600" b="1" dirty="0"/>
          </a:p>
          <a:p>
            <a:pPr marL="285750" lvl="1" indent="-285750">
              <a:buFontTx/>
              <a:buChar char="-"/>
            </a:pPr>
            <a:endParaRPr lang="fr-FR" sz="1600" b="1" dirty="0" smtClean="0"/>
          </a:p>
          <a:p>
            <a:pPr marL="285750" lvl="1" indent="-285750">
              <a:buFontTx/>
              <a:buChar char="-"/>
            </a:pPr>
            <a:endParaRPr lang="fr-FR" sz="1600" b="1" dirty="0"/>
          </a:p>
          <a:p>
            <a:pPr marL="285750" lvl="1" indent="-285750">
              <a:buFontTx/>
              <a:buChar char="-"/>
            </a:pPr>
            <a:endParaRPr lang="fr-FR" sz="1600" b="1" dirty="0" smtClean="0"/>
          </a:p>
          <a:p>
            <a:pPr lvl="1"/>
            <a:endParaRPr lang="fr-FR" sz="1600" b="1" dirty="0"/>
          </a:p>
          <a:p>
            <a:pPr lvl="2" indent="0">
              <a:buNone/>
            </a:pPr>
            <a:endParaRPr lang="fr-FR" sz="1400" dirty="0"/>
          </a:p>
        </p:txBody>
      </p:sp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C : </a:t>
            </a:r>
            <a:r>
              <a:rPr lang="fr-FR" dirty="0" err="1" smtClean="0"/>
              <a:t>ENQUêTE</a:t>
            </a:r>
            <a:r>
              <a:rPr lang="fr-FR" dirty="0" smtClean="0"/>
              <a:t> </a:t>
            </a:r>
            <a:r>
              <a:rPr lang="fr-FR" dirty="0" err="1" smtClean="0"/>
              <a:t>Labohep</a:t>
            </a:r>
            <a:r>
              <a:rPr lang="fr-FR" dirty="0" smtClean="0"/>
              <a:t> 2016</a:t>
            </a:r>
            <a:br>
              <a:rPr lang="fr-FR" dirty="0" smtClean="0"/>
            </a:br>
            <a:r>
              <a:rPr lang="fr-FR" dirty="0"/>
              <a:t>Tests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smtClean="0"/>
              <a:t>anti-VHC  + 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669680"/>
              </p:ext>
            </p:extLst>
          </p:nvPr>
        </p:nvGraphicFramePr>
        <p:xfrm>
          <a:off x="539750" y="2492896"/>
          <a:ext cx="8280723" cy="2448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2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95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9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95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95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6053"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Tests </a:t>
                      </a:r>
                      <a:r>
                        <a:rPr lang="fr-FR" sz="18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</a:t>
                      </a:r>
                      <a:r>
                        <a:rPr lang="fr-F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anti-VHC positifs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Taux de positivité des tests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061"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 (/10</a:t>
                      </a:r>
                      <a:r>
                        <a:rPr lang="fr-FR" sz="1800" b="1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fr-F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hab. )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Evolution (%)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Evolution (%)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0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fr-FR" sz="1800" b="1" i="0" u="none" strike="noStrike" dirty="0">
                        <a:solidFill>
                          <a:srgbClr val="4D4D4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0,9%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0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fr-FR" sz="1800" b="1" i="0" u="none" strike="noStrike" dirty="0">
                        <a:solidFill>
                          <a:srgbClr val="4D4D4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0,9%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60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fr-FR" sz="1800" b="1" i="0" u="none" strike="noStrike" dirty="0">
                        <a:solidFill>
                          <a:srgbClr val="4D4D4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baseline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0,7%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baseline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Espace réservé du texte 3"/>
          <p:cNvSpPr txBox="1">
            <a:spLocks/>
          </p:cNvSpPr>
          <p:nvPr/>
        </p:nvSpPr>
        <p:spPr>
          <a:xfrm>
            <a:off x="395537" y="5478148"/>
            <a:ext cx="8280920" cy="759164"/>
          </a:xfrm>
          <a:prstGeom prst="rect">
            <a:avLst/>
          </a:prstGeom>
          <a:solidFill>
            <a:schemeClr val="bg1"/>
          </a:solidFill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3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600" b="1" dirty="0" smtClean="0"/>
              <a:t>Plus fortes diminutions des nb de tests positifs : </a:t>
            </a:r>
          </a:p>
          <a:p>
            <a:pPr lvl="1"/>
            <a:r>
              <a:rPr lang="fr-FR" sz="1600" b="1" dirty="0" smtClean="0"/>
              <a:t>	Hommes (-17%) âgés de 20 à 49 ans (- 30%)   	</a:t>
            </a:r>
          </a:p>
          <a:p>
            <a:pPr lvl="2" indent="0">
              <a:buFont typeface="Symbol" panose="05050102010706020507" pitchFamily="18" charset="2"/>
              <a:buNone/>
            </a:pPr>
            <a:r>
              <a:rPr lang="fr-FR" sz="1600" dirty="0" smtClean="0"/>
              <a:t> </a:t>
            </a:r>
            <a:endParaRPr lang="fr-FR" sz="1400" dirty="0"/>
          </a:p>
        </p:txBody>
      </p:sp>
      <p:sp>
        <p:nvSpPr>
          <p:cNvPr id="7" name="Flèche courbée vers la gauche 6"/>
          <p:cNvSpPr/>
          <p:nvPr/>
        </p:nvSpPr>
        <p:spPr>
          <a:xfrm>
            <a:off x="3419872" y="3789040"/>
            <a:ext cx="216024" cy="4320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67944" y="3877598"/>
            <a:ext cx="1008112" cy="4154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+ 10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fr-FR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300" dirty="0" smtClean="0">
              <a:solidFill>
                <a:schemeClr val="accent6"/>
              </a:solidFill>
            </a:endParaRPr>
          </a:p>
        </p:txBody>
      </p:sp>
      <p:sp>
        <p:nvSpPr>
          <p:cNvPr id="8" name="Flèche courbée vers la gauche 7"/>
          <p:cNvSpPr/>
          <p:nvPr/>
        </p:nvSpPr>
        <p:spPr>
          <a:xfrm>
            <a:off x="3419872" y="4326835"/>
            <a:ext cx="216024" cy="4320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1920" y="4407118"/>
            <a:ext cx="1008112" cy="47705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 fontAlgn="b"/>
            <a:r>
              <a:rPr lang="fr-F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-7%</a:t>
            </a:r>
          </a:p>
          <a:p>
            <a:endParaRPr lang="fr-FR" sz="1300" dirty="0" smtClean="0">
              <a:solidFill>
                <a:schemeClr val="accent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36297" y="4422884"/>
            <a:ext cx="1008112" cy="44627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 fontAlgn="b"/>
            <a:r>
              <a:rPr lang="fr-FR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-20%</a:t>
            </a:r>
          </a:p>
          <a:p>
            <a:endParaRPr lang="fr-FR" sz="1300" dirty="0" smtClean="0">
              <a:solidFill>
                <a:schemeClr val="accent6"/>
              </a:solidFill>
            </a:endParaRPr>
          </a:p>
        </p:txBody>
      </p:sp>
      <p:sp>
        <p:nvSpPr>
          <p:cNvPr id="12" name="Flèche courbée vers la gauche 11"/>
          <p:cNvSpPr/>
          <p:nvPr/>
        </p:nvSpPr>
        <p:spPr>
          <a:xfrm>
            <a:off x="6920446" y="4303053"/>
            <a:ext cx="216024" cy="4320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 courbée vers la gauche 13"/>
          <p:cNvSpPr/>
          <p:nvPr/>
        </p:nvSpPr>
        <p:spPr>
          <a:xfrm>
            <a:off x="6903081" y="3756005"/>
            <a:ext cx="216024" cy="4320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393725" y="3805590"/>
            <a:ext cx="1008112" cy="4154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stable</a:t>
            </a:r>
            <a:endParaRPr lang="fr-FR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3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95537" y="5085184"/>
            <a:ext cx="8280920" cy="792088"/>
          </a:xfrm>
        </p:spPr>
        <p:txBody>
          <a:bodyPr/>
          <a:lstStyle/>
          <a:p>
            <a:endParaRPr lang="fr-FR" sz="1800" dirty="0" smtClean="0"/>
          </a:p>
          <a:p>
            <a:pPr lvl="1"/>
            <a:endParaRPr lang="fr-FR" sz="1600" dirty="0"/>
          </a:p>
          <a:p>
            <a:pPr marL="285750" lvl="1" indent="-285750">
              <a:buFontTx/>
              <a:buChar char="-"/>
            </a:pPr>
            <a:endParaRPr lang="fr-FR" sz="1600" dirty="0" smtClean="0"/>
          </a:p>
          <a:p>
            <a:pPr marL="285750" lvl="1" indent="-285750">
              <a:buFontTx/>
              <a:buChar char="-"/>
            </a:pPr>
            <a:endParaRPr lang="fr-FR" sz="1600" dirty="0" smtClean="0"/>
          </a:p>
          <a:p>
            <a:pPr lvl="2" indent="0">
              <a:buNone/>
            </a:pPr>
            <a:r>
              <a:rPr lang="fr-FR" sz="1600" dirty="0" smtClean="0"/>
              <a:t> </a:t>
            </a:r>
            <a:endParaRPr lang="fr-FR" sz="1400" dirty="0"/>
          </a:p>
        </p:txBody>
      </p:sp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C : personnes en ALD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SNIIRAM </a:t>
            </a:r>
            <a:r>
              <a:rPr lang="fr-FR" dirty="0" smtClean="0"/>
              <a:t>SNDS, 2016</a:t>
            </a:r>
            <a:br>
              <a:rPr lang="fr-FR" dirty="0" smtClean="0"/>
            </a:br>
            <a:r>
              <a:rPr lang="fr-FR" dirty="0"/>
              <a:t>données tous </a:t>
            </a:r>
            <a:r>
              <a:rPr lang="fr-FR" dirty="0" smtClean="0"/>
              <a:t>régimes</a:t>
            </a:r>
            <a:endParaRPr lang="fr-FR" dirty="0"/>
          </a:p>
        </p:txBody>
      </p:sp>
      <p:pic>
        <p:nvPicPr>
          <p:cNvPr id="7" name="Image 6" descr="L:\DMI\VHIT\08_HEPATITES\Valorisation\site_web\Dossier thématique\2018\Hépatite C\Region_ALD_VHC_S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7043" r="3295" b="3159"/>
          <a:stretch/>
        </p:blipFill>
        <p:spPr bwMode="auto">
          <a:xfrm>
            <a:off x="107504" y="1916832"/>
            <a:ext cx="5164383" cy="3817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5868144" y="2348880"/>
            <a:ext cx="1224136" cy="180020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endParaRPr lang="fr-FR" sz="1300" dirty="0" smtClean="0">
              <a:solidFill>
                <a:schemeClr val="accent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00115" y="1844824"/>
            <a:ext cx="3744416" cy="387798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Nb de patients sous ALD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b="1" dirty="0" smtClean="0"/>
          </a:p>
          <a:p>
            <a:pPr>
              <a:lnSpc>
                <a:spcPct val="150000"/>
              </a:lnSpc>
            </a:pPr>
            <a:r>
              <a:rPr lang="fr-FR" dirty="0"/>
              <a:t> </a:t>
            </a:r>
            <a:r>
              <a:rPr lang="fr-FR" dirty="0" smtClean="0"/>
              <a:t>     79 300 patients</a:t>
            </a:r>
          </a:p>
          <a:p>
            <a:pPr>
              <a:lnSpc>
                <a:spcPct val="150000"/>
              </a:lnSpc>
            </a:pPr>
            <a:r>
              <a:rPr lang="fr-FR" dirty="0"/>
              <a:t> </a:t>
            </a:r>
            <a:r>
              <a:rPr lang="fr-FR" dirty="0" smtClean="0"/>
              <a:t>     (119 / </a:t>
            </a:r>
            <a:r>
              <a:rPr lang="fr-FR" dirty="0"/>
              <a:t>10</a:t>
            </a:r>
            <a:r>
              <a:rPr lang="fr-FR" baseline="30000" dirty="0"/>
              <a:t>5 </a:t>
            </a:r>
            <a:r>
              <a:rPr lang="fr-FR" dirty="0" smtClean="0"/>
              <a:t>hab.)</a:t>
            </a:r>
          </a:p>
          <a:p>
            <a:r>
              <a:rPr lang="fr-FR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Régions les </a:t>
            </a:r>
            <a:r>
              <a:rPr lang="fr-FR" b="1" dirty="0"/>
              <a:t>plus </a:t>
            </a:r>
            <a:r>
              <a:rPr lang="fr-FR" b="1" dirty="0" smtClean="0"/>
              <a:t>concernées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b="1" dirty="0" smtClean="0"/>
          </a:p>
          <a:p>
            <a:pPr lvl="1">
              <a:lnSpc>
                <a:spcPct val="150000"/>
              </a:lnSpc>
            </a:pPr>
            <a:r>
              <a:rPr lang="fr-FR" dirty="0" smtClean="0"/>
              <a:t>Corse :             228 </a:t>
            </a:r>
            <a:r>
              <a:rPr lang="fr-FR" dirty="0"/>
              <a:t>/ 10</a:t>
            </a:r>
            <a:r>
              <a:rPr lang="fr-FR" baseline="30000" dirty="0"/>
              <a:t>5 </a:t>
            </a:r>
            <a:r>
              <a:rPr lang="fr-FR" dirty="0"/>
              <a:t>hab. </a:t>
            </a:r>
            <a:endParaRPr lang="fr-FR" dirty="0" smtClean="0"/>
          </a:p>
          <a:p>
            <a:pPr lvl="1">
              <a:lnSpc>
                <a:spcPct val="150000"/>
              </a:lnSpc>
            </a:pPr>
            <a:r>
              <a:rPr lang="fr-FR" dirty="0" smtClean="0"/>
              <a:t>Paca :               185 / </a:t>
            </a:r>
            <a:r>
              <a:rPr lang="fr-FR" dirty="0"/>
              <a:t>10</a:t>
            </a:r>
            <a:r>
              <a:rPr lang="fr-FR" baseline="30000" dirty="0"/>
              <a:t>5 </a:t>
            </a:r>
            <a:r>
              <a:rPr lang="fr-FR" dirty="0" smtClean="0"/>
              <a:t>hab. 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Ile-de-France : </a:t>
            </a:r>
            <a:r>
              <a:rPr lang="fr-FR" dirty="0" smtClean="0"/>
              <a:t>161 </a:t>
            </a:r>
            <a:r>
              <a:rPr lang="fr-FR" dirty="0"/>
              <a:t>/ 10</a:t>
            </a:r>
            <a:r>
              <a:rPr lang="fr-FR" baseline="30000" dirty="0"/>
              <a:t>5 </a:t>
            </a:r>
            <a:r>
              <a:rPr lang="fr-FR" dirty="0"/>
              <a:t>hab.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Occitanie </a:t>
            </a:r>
            <a:r>
              <a:rPr lang="fr-FR" dirty="0"/>
              <a:t>: </a:t>
            </a:r>
            <a:r>
              <a:rPr lang="fr-FR" dirty="0" smtClean="0"/>
              <a:t>      156 /  10</a:t>
            </a:r>
            <a:r>
              <a:rPr lang="fr-FR" baseline="30000" dirty="0" smtClean="0"/>
              <a:t>5 </a:t>
            </a:r>
            <a:r>
              <a:rPr lang="fr-FR" dirty="0" smtClean="0"/>
              <a:t>hab.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67544" y="5957118"/>
            <a:ext cx="7992888" cy="80021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 smtClean="0">
                <a:solidFill>
                  <a:schemeClr val="accent6"/>
                </a:solidFill>
              </a:rPr>
              <a:t>Hépatites chroniques virales C relèvent ALD 6 « maladies chroniques actives du foie et cirrhose) si :</a:t>
            </a:r>
          </a:p>
          <a:p>
            <a:pPr marL="285750" indent="-285750">
              <a:buFontTx/>
              <a:buChar char="-"/>
            </a:pPr>
            <a:r>
              <a:rPr lang="fr-FR" sz="1300" dirty="0" smtClean="0">
                <a:solidFill>
                  <a:schemeClr val="accent6"/>
                </a:solidFill>
              </a:rPr>
              <a:t>présence </a:t>
            </a:r>
            <a:r>
              <a:rPr lang="fr-FR" sz="1300" dirty="0">
                <a:solidFill>
                  <a:schemeClr val="accent6"/>
                </a:solidFill>
              </a:rPr>
              <a:t>de l'ARN du VHC dans le sérum et </a:t>
            </a:r>
            <a:endParaRPr lang="fr-FR" sz="1300" dirty="0" smtClean="0">
              <a:solidFill>
                <a:schemeClr val="accent6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1300" dirty="0" smtClean="0">
                <a:solidFill>
                  <a:schemeClr val="accent6"/>
                </a:solidFill>
              </a:rPr>
              <a:t>une </a:t>
            </a:r>
            <a:r>
              <a:rPr lang="fr-FR" sz="1300" dirty="0">
                <a:solidFill>
                  <a:schemeClr val="accent6"/>
                </a:solidFill>
              </a:rPr>
              <a:t>indication de bilan initial de sévérité de l'affection</a:t>
            </a:r>
            <a:r>
              <a:rPr lang="fr-FR" sz="1300" dirty="0" smtClean="0">
                <a:solidFill>
                  <a:schemeClr val="accent6"/>
                </a:solidFill>
              </a:rPr>
              <a:t>, </a:t>
            </a:r>
          </a:p>
          <a:p>
            <a:pPr marL="742950" lvl="1" indent="-285750">
              <a:buFontTx/>
              <a:buChar char="-"/>
            </a:pPr>
            <a:r>
              <a:rPr lang="fr-FR" sz="1300" dirty="0" smtClean="0">
                <a:solidFill>
                  <a:schemeClr val="accent6"/>
                </a:solidFill>
              </a:rPr>
              <a:t>la </a:t>
            </a:r>
            <a:r>
              <a:rPr lang="fr-FR" sz="1300" dirty="0">
                <a:solidFill>
                  <a:schemeClr val="accent6"/>
                </a:solidFill>
              </a:rPr>
              <a:t>nécessité d'un traitement antiviral ou d'un suivi prolongé. </a:t>
            </a:r>
            <a:endParaRPr lang="fr-FR" sz="13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95537" y="5085184"/>
            <a:ext cx="8280920" cy="792088"/>
          </a:xfrm>
        </p:spPr>
        <p:txBody>
          <a:bodyPr/>
          <a:lstStyle/>
          <a:p>
            <a:endParaRPr lang="fr-FR" sz="1800" dirty="0" smtClean="0"/>
          </a:p>
          <a:p>
            <a:pPr lvl="1"/>
            <a:endParaRPr lang="fr-FR" sz="1600" dirty="0"/>
          </a:p>
          <a:p>
            <a:pPr marL="285750" lvl="1" indent="-285750">
              <a:buFontTx/>
              <a:buChar char="-"/>
            </a:pPr>
            <a:endParaRPr lang="fr-FR" sz="1600" dirty="0" smtClean="0"/>
          </a:p>
          <a:p>
            <a:pPr marL="285750" lvl="1" indent="-285750">
              <a:buFontTx/>
              <a:buChar char="-"/>
            </a:pPr>
            <a:endParaRPr lang="fr-FR" sz="1600" dirty="0" smtClean="0"/>
          </a:p>
          <a:p>
            <a:pPr lvl="2" indent="0">
              <a:buNone/>
            </a:pPr>
            <a:r>
              <a:rPr lang="fr-FR" sz="1600" dirty="0" smtClean="0"/>
              <a:t> </a:t>
            </a:r>
            <a:endParaRPr lang="fr-FR" sz="1400" dirty="0"/>
          </a:p>
        </p:txBody>
      </p:sp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C : personnes en ALD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SNIIRAM </a:t>
            </a:r>
            <a:r>
              <a:rPr lang="fr-FR" dirty="0" smtClean="0"/>
              <a:t>SNDS, 2016</a:t>
            </a:r>
            <a:br>
              <a:rPr lang="fr-FR" dirty="0" smtClean="0"/>
            </a:br>
            <a:r>
              <a:rPr lang="fr-FR" dirty="0"/>
              <a:t>données tous </a:t>
            </a:r>
            <a:r>
              <a:rPr lang="fr-FR" dirty="0" smtClean="0"/>
              <a:t>régimes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868144" y="2348880"/>
            <a:ext cx="1224136" cy="180020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endParaRPr lang="fr-FR" sz="1300" dirty="0" smtClean="0">
              <a:solidFill>
                <a:schemeClr val="accent6"/>
              </a:solidFill>
            </a:endParaRPr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>
          <a:xfrm>
            <a:off x="395537" y="2033465"/>
            <a:ext cx="8280920" cy="3843807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3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Description des personnes sous ALD (n= 79 254) </a:t>
            </a:r>
            <a:endParaRPr lang="fr-FR" sz="1800" cap="none" dirty="0" smtClean="0"/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Majoritairement des hommes (58%) </a:t>
            </a:r>
          </a:p>
          <a:p>
            <a:pPr marL="285750" lvl="1" indent="-285750">
              <a:buFontTx/>
              <a:buChar char="-"/>
            </a:pPr>
            <a:endParaRPr lang="fr-FR" sz="1600" dirty="0" smtClean="0"/>
          </a:p>
          <a:p>
            <a:pPr lvl="2" indent="0">
              <a:buFont typeface="Symbol" panose="05050102010706020507" pitchFamily="18" charset="2"/>
              <a:buNone/>
            </a:pPr>
            <a:r>
              <a:rPr lang="fr-FR" sz="1600" dirty="0" smtClean="0"/>
              <a:t> </a:t>
            </a:r>
            <a:endParaRPr lang="fr-FR" sz="1400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061738"/>
              </p:ext>
            </p:extLst>
          </p:nvPr>
        </p:nvGraphicFramePr>
        <p:xfrm>
          <a:off x="1187624" y="2924945"/>
          <a:ext cx="5904655" cy="327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95537" y="6253282"/>
            <a:ext cx="7946905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 smtClean="0">
                <a:solidFill>
                  <a:srgbClr val="000000"/>
                </a:solidFill>
              </a:rPr>
              <a:t>ALD pour hépatite chronique C : présence </a:t>
            </a:r>
            <a:r>
              <a:rPr lang="fr-FR" sz="1300" dirty="0">
                <a:solidFill>
                  <a:srgbClr val="000000"/>
                </a:solidFill>
              </a:rPr>
              <a:t>de l'ARN du </a:t>
            </a:r>
            <a:r>
              <a:rPr lang="fr-FR" sz="1300" dirty="0" smtClean="0">
                <a:solidFill>
                  <a:srgbClr val="000000"/>
                </a:solidFill>
              </a:rPr>
              <a:t>VHC dans </a:t>
            </a:r>
            <a:r>
              <a:rPr lang="fr-FR" sz="1300" dirty="0">
                <a:solidFill>
                  <a:srgbClr val="000000"/>
                </a:solidFill>
              </a:rPr>
              <a:t>le sérum et </a:t>
            </a:r>
            <a:r>
              <a:rPr lang="fr-FR" sz="1300" dirty="0" smtClean="0">
                <a:solidFill>
                  <a:srgbClr val="000000"/>
                </a:solidFill>
              </a:rPr>
              <a:t>une </a:t>
            </a:r>
            <a:r>
              <a:rPr lang="fr-FR" sz="1300" dirty="0">
                <a:solidFill>
                  <a:srgbClr val="000000"/>
                </a:solidFill>
              </a:rPr>
              <a:t>indication de bilan initial de sévérité de </a:t>
            </a:r>
            <a:r>
              <a:rPr lang="fr-FR" sz="1300" dirty="0" smtClean="0">
                <a:solidFill>
                  <a:srgbClr val="000000"/>
                </a:solidFill>
              </a:rPr>
              <a:t>l'affection, la </a:t>
            </a:r>
            <a:r>
              <a:rPr lang="fr-FR" sz="1300" dirty="0">
                <a:solidFill>
                  <a:srgbClr val="000000"/>
                </a:solidFill>
              </a:rPr>
              <a:t>nécessité d'un traitement antiviral ou d'un suivi prolongé. </a:t>
            </a:r>
            <a:endParaRPr lang="fr-FR" sz="1300" dirty="0" smtClean="0">
              <a:solidFill>
                <a:schemeClr val="accent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56176" y="3181038"/>
            <a:ext cx="2664296" cy="73866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chemeClr val="tx2"/>
                </a:solidFill>
              </a:rPr>
              <a:t>Femmes : 95% &gt; 40 ans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chemeClr val="tx2"/>
                </a:solidFill>
              </a:rPr>
              <a:t>Hommes : 94% &gt; 40 ans</a:t>
            </a:r>
          </a:p>
        </p:txBody>
      </p:sp>
    </p:spTree>
    <p:extLst>
      <p:ext uri="{BB962C8B-B14F-4D97-AF65-F5344CB8AC3E}">
        <p14:creationId xmlns:p14="http://schemas.microsoft.com/office/powerpoint/2010/main" val="249852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69511" y="5229928"/>
            <a:ext cx="4804578" cy="792088"/>
          </a:xfrm>
        </p:spPr>
        <p:txBody>
          <a:bodyPr/>
          <a:lstStyle/>
          <a:p>
            <a:endParaRPr lang="fr-FR" sz="1800" dirty="0" smtClean="0"/>
          </a:p>
          <a:p>
            <a:pPr lvl="1"/>
            <a:endParaRPr lang="fr-FR" sz="1600" dirty="0"/>
          </a:p>
          <a:p>
            <a:pPr marL="285750" lvl="1" indent="-285750">
              <a:buFontTx/>
              <a:buChar char="-"/>
            </a:pPr>
            <a:endParaRPr lang="fr-FR" sz="1600" dirty="0" smtClean="0"/>
          </a:p>
          <a:p>
            <a:pPr marL="285750" lvl="1" indent="-285750">
              <a:buFontTx/>
              <a:buChar char="-"/>
            </a:pPr>
            <a:endParaRPr lang="fr-FR" sz="1600" dirty="0" smtClean="0"/>
          </a:p>
          <a:p>
            <a:pPr lvl="2" indent="0">
              <a:buNone/>
            </a:pPr>
            <a:r>
              <a:rPr lang="fr-FR" sz="1600" dirty="0" smtClean="0"/>
              <a:t> </a:t>
            </a:r>
            <a:endParaRPr lang="fr-FR" sz="1400" dirty="0"/>
          </a:p>
        </p:txBody>
      </p:sp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/>
              <a:t>hépatites C et B </a:t>
            </a:r>
            <a:r>
              <a:rPr lang="fr-FR" dirty="0" smtClean="0"/>
              <a:t>: Personnes en ALD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SNIIRAM </a:t>
            </a:r>
            <a:r>
              <a:rPr lang="fr-FR" dirty="0" smtClean="0"/>
              <a:t>SNDS, </a:t>
            </a:r>
            <a:r>
              <a:rPr lang="fr-FR" dirty="0"/>
              <a:t>2010 </a:t>
            </a:r>
            <a:r>
              <a:rPr lang="fr-FR" dirty="0" smtClean="0"/>
              <a:t>- 2016</a:t>
            </a:r>
            <a:br>
              <a:rPr lang="fr-FR" dirty="0" smtClean="0"/>
            </a:br>
            <a:r>
              <a:rPr lang="fr-FR" dirty="0" smtClean="0"/>
              <a:t>Données RG, SLM, BDF, CAMIEG, CNMSS, CRPCEN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868144" y="2348880"/>
            <a:ext cx="1224136" cy="180020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endParaRPr lang="fr-FR" sz="1300" dirty="0" smtClean="0">
              <a:solidFill>
                <a:schemeClr val="accent6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3358" y="5749806"/>
            <a:ext cx="8525105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/>
              <a:t>Diminution du nb de patients sous ALD pour hépatite C (2013-2016) : </a:t>
            </a:r>
            <a:r>
              <a:rPr lang="fr-FR" b="1" dirty="0" smtClean="0">
                <a:solidFill>
                  <a:schemeClr val="tx2"/>
                </a:solidFill>
              </a:rPr>
              <a:t>- 12,5%</a:t>
            </a:r>
            <a:endParaRPr lang="fr-FR" b="1" dirty="0" smtClean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413716"/>
              </p:ext>
            </p:extLst>
          </p:nvPr>
        </p:nvGraphicFramePr>
        <p:xfrm>
          <a:off x="223359" y="2057400"/>
          <a:ext cx="8525105" cy="354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64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69511" y="5229928"/>
            <a:ext cx="4804578" cy="792088"/>
          </a:xfrm>
        </p:spPr>
        <p:txBody>
          <a:bodyPr/>
          <a:lstStyle/>
          <a:p>
            <a:endParaRPr lang="fr-FR" sz="1800" dirty="0" smtClean="0"/>
          </a:p>
          <a:p>
            <a:pPr lvl="1"/>
            <a:endParaRPr lang="fr-FR" sz="1600" dirty="0"/>
          </a:p>
          <a:p>
            <a:pPr marL="285750" lvl="1" indent="-285750">
              <a:buFontTx/>
              <a:buChar char="-"/>
            </a:pPr>
            <a:endParaRPr lang="fr-FR" sz="1600" dirty="0" smtClean="0"/>
          </a:p>
          <a:p>
            <a:pPr marL="285750" lvl="1" indent="-285750">
              <a:buFontTx/>
              <a:buChar char="-"/>
            </a:pPr>
            <a:endParaRPr lang="fr-FR" sz="1600" dirty="0" smtClean="0"/>
          </a:p>
          <a:p>
            <a:pPr lvl="2" indent="0">
              <a:buNone/>
            </a:pPr>
            <a:r>
              <a:rPr lang="fr-FR" sz="1600" dirty="0" smtClean="0"/>
              <a:t> </a:t>
            </a:r>
            <a:endParaRPr lang="fr-FR" sz="1400" dirty="0"/>
          </a:p>
        </p:txBody>
      </p:sp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C : Personnes en ALD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SNIIRAM </a:t>
            </a:r>
            <a:r>
              <a:rPr lang="fr-FR" dirty="0" smtClean="0"/>
              <a:t>SNDS, 2013 - 2016</a:t>
            </a:r>
            <a:br>
              <a:rPr lang="fr-FR" dirty="0" smtClean="0"/>
            </a:br>
            <a:r>
              <a:rPr lang="fr-FR" dirty="0" smtClean="0"/>
              <a:t>Données RG, SLM, BDF, CAMIEG, CNMSS, CRPCEN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724128" y="2568939"/>
            <a:ext cx="1224136" cy="180020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endParaRPr lang="fr-FR" sz="1300" dirty="0" smtClean="0">
              <a:solidFill>
                <a:schemeClr val="accent6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61192" y="2519182"/>
            <a:ext cx="2728913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accent1"/>
                </a:solidFill>
              </a:rPr>
              <a:t>Evolutions 2013-2016 (%)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742619"/>
              </p:ext>
            </p:extLst>
          </p:nvPr>
        </p:nvGraphicFramePr>
        <p:xfrm>
          <a:off x="1331639" y="2401563"/>
          <a:ext cx="6249823" cy="358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972754" y="5153768"/>
            <a:ext cx="504056" cy="2000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300" b="1" dirty="0" smtClean="0">
                <a:solidFill>
                  <a:schemeClr val="accent1"/>
                </a:solidFill>
              </a:rPr>
              <a:t>- 18%</a:t>
            </a:r>
          </a:p>
        </p:txBody>
      </p:sp>
      <p:sp>
        <p:nvSpPr>
          <p:cNvPr id="11" name="ZoneTexte 1"/>
          <p:cNvSpPr txBox="1"/>
          <p:nvPr/>
        </p:nvSpPr>
        <p:spPr>
          <a:xfrm>
            <a:off x="3201121" y="4713903"/>
            <a:ext cx="504056" cy="2000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b="1" dirty="0" smtClean="0">
                <a:solidFill>
                  <a:schemeClr val="accent1"/>
                </a:solidFill>
              </a:rPr>
              <a:t>- 40%</a:t>
            </a:r>
          </a:p>
        </p:txBody>
      </p:sp>
      <p:sp>
        <p:nvSpPr>
          <p:cNvPr id="12" name="ZoneTexte 1"/>
          <p:cNvSpPr txBox="1"/>
          <p:nvPr/>
        </p:nvSpPr>
        <p:spPr>
          <a:xfrm>
            <a:off x="3816015" y="3001729"/>
            <a:ext cx="504056" cy="2000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b="1" dirty="0" smtClean="0">
                <a:solidFill>
                  <a:schemeClr val="accent1"/>
                </a:solidFill>
              </a:rPr>
              <a:t>- 44%</a:t>
            </a:r>
          </a:p>
        </p:txBody>
      </p:sp>
      <p:sp>
        <p:nvSpPr>
          <p:cNvPr id="13" name="ZoneTexte 1"/>
          <p:cNvSpPr txBox="1"/>
          <p:nvPr/>
        </p:nvSpPr>
        <p:spPr>
          <a:xfrm>
            <a:off x="4456550" y="2334150"/>
            <a:ext cx="504056" cy="2000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b="1" dirty="0" smtClean="0">
                <a:solidFill>
                  <a:schemeClr val="accent1"/>
                </a:solidFill>
              </a:rPr>
              <a:t>- 3%</a:t>
            </a:r>
          </a:p>
        </p:txBody>
      </p:sp>
      <p:sp>
        <p:nvSpPr>
          <p:cNvPr id="14" name="ZoneTexte 1"/>
          <p:cNvSpPr txBox="1"/>
          <p:nvPr/>
        </p:nvSpPr>
        <p:spPr>
          <a:xfrm>
            <a:off x="5055631" y="3713047"/>
            <a:ext cx="540060" cy="2000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b="1" dirty="0" smtClean="0">
                <a:solidFill>
                  <a:schemeClr val="accent1"/>
                </a:solidFill>
              </a:rPr>
              <a:t>+ 11%</a:t>
            </a:r>
          </a:p>
        </p:txBody>
      </p:sp>
      <p:sp>
        <p:nvSpPr>
          <p:cNvPr id="15" name="ZoneTexte 1"/>
          <p:cNvSpPr txBox="1"/>
          <p:nvPr/>
        </p:nvSpPr>
        <p:spPr>
          <a:xfrm>
            <a:off x="5689711" y="4336460"/>
            <a:ext cx="504056" cy="2000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b="1" dirty="0" smtClean="0">
                <a:solidFill>
                  <a:schemeClr val="accent1"/>
                </a:solidFill>
              </a:rPr>
              <a:t>+ 2 %</a:t>
            </a:r>
          </a:p>
        </p:txBody>
      </p:sp>
      <p:sp>
        <p:nvSpPr>
          <p:cNvPr id="16" name="ZoneTexte 1"/>
          <p:cNvSpPr txBox="1"/>
          <p:nvPr/>
        </p:nvSpPr>
        <p:spPr>
          <a:xfrm>
            <a:off x="6281526" y="4634296"/>
            <a:ext cx="666738" cy="2000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b="1" dirty="0" smtClean="0">
                <a:solidFill>
                  <a:schemeClr val="accent1"/>
                </a:solidFill>
              </a:rPr>
              <a:t>+28 %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08" y="1835401"/>
            <a:ext cx="339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cap="small" dirty="0" smtClean="0">
                <a:solidFill>
                  <a:schemeClr val="accent1"/>
                </a:solidFill>
              </a:rPr>
              <a:t>Analyses par tranches d’âge</a:t>
            </a:r>
            <a:endParaRPr lang="fr-FR" b="1" cap="small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9511" y="6316184"/>
            <a:ext cx="7946905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endParaRPr lang="fr-FR" sz="1300" dirty="0" smtClean="0">
              <a:solidFill>
                <a:schemeClr val="accent6"/>
              </a:solidFill>
            </a:endParaRPr>
          </a:p>
        </p:txBody>
      </p:sp>
      <p:sp>
        <p:nvSpPr>
          <p:cNvPr id="17" name="Espace réservé du texte 3"/>
          <p:cNvSpPr txBox="1">
            <a:spLocks/>
          </p:cNvSpPr>
          <p:nvPr/>
        </p:nvSpPr>
        <p:spPr>
          <a:xfrm>
            <a:off x="274308" y="6134379"/>
            <a:ext cx="8604250" cy="351492"/>
          </a:xfrm>
          <a:prstGeom prst="rect">
            <a:avLst/>
          </a:prstGeom>
          <a:solidFill>
            <a:schemeClr val="bg1"/>
          </a:solidFill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3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600" b="1" dirty="0" smtClean="0"/>
              <a:t>Plus fortes diminutions : 	</a:t>
            </a:r>
            <a:r>
              <a:rPr lang="fr-FR" sz="1600" b="1" dirty="0"/>
              <a:t> personnes âgées de 20 à 49 ans (- 43 %) </a:t>
            </a:r>
            <a:endParaRPr lang="fr-FR" sz="1600" b="1" dirty="0" smtClean="0"/>
          </a:p>
          <a:p>
            <a:pPr lvl="1"/>
            <a:r>
              <a:rPr lang="fr-FR" sz="1600" b="1" dirty="0"/>
              <a:t> </a:t>
            </a:r>
            <a:r>
              <a:rPr lang="fr-FR" sz="1600" b="1" dirty="0" smtClean="0"/>
              <a:t>                                                hommes (-14 %) </a:t>
            </a:r>
            <a:r>
              <a:rPr lang="fr-FR" sz="1600" b="1" i="1" dirty="0" smtClean="0"/>
              <a:t>vs</a:t>
            </a:r>
            <a:r>
              <a:rPr lang="fr-FR" sz="1600" b="1" dirty="0"/>
              <a:t>. f</a:t>
            </a:r>
            <a:r>
              <a:rPr lang="fr-FR" sz="1600" b="1" dirty="0" smtClean="0"/>
              <a:t>emmes (-10,5%) 						</a:t>
            </a:r>
            <a:endParaRPr lang="fr-FR" sz="1600" b="1" dirty="0"/>
          </a:p>
        </p:txBody>
      </p:sp>
      <p:sp>
        <p:nvSpPr>
          <p:cNvPr id="18" name="ZoneTexte 1"/>
          <p:cNvSpPr txBox="1"/>
          <p:nvPr/>
        </p:nvSpPr>
        <p:spPr>
          <a:xfrm>
            <a:off x="3174358" y="2319127"/>
            <a:ext cx="504056" cy="2000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b="1" dirty="0" smtClean="0">
                <a:solidFill>
                  <a:schemeClr val="accent1"/>
                </a:solidFill>
              </a:rPr>
              <a:t>- 43%</a:t>
            </a:r>
          </a:p>
        </p:txBody>
      </p:sp>
      <p:sp>
        <p:nvSpPr>
          <p:cNvPr id="19" name="Parenthèse ouvrante 18"/>
          <p:cNvSpPr/>
          <p:nvPr/>
        </p:nvSpPr>
        <p:spPr>
          <a:xfrm rot="5400000">
            <a:off x="3278656" y="1939001"/>
            <a:ext cx="265576" cy="1603031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6840562" cy="9361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</a:rPr>
              <a:t>Evolution des traitements de l’hépatite C 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et réponse  virologique aux traitements</a:t>
            </a:r>
            <a:endParaRPr lang="en-GB" dirty="0">
              <a:latin typeface="+mn-lt"/>
            </a:endParaRPr>
          </a:p>
        </p:txBody>
      </p:sp>
      <p:pic>
        <p:nvPicPr>
          <p:cNvPr id="1026" name="Picture 2" descr="D:\perso\RMS_471_902_fig01.jpg_i1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" y="1772816"/>
            <a:ext cx="7382614" cy="410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22788" y="6597352"/>
            <a:ext cx="7653867" cy="15049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080808"/>
                </a:solidFill>
                <a:latin typeface="Arial Narrow" panose="020B0606020202030204" pitchFamily="34" charset="0"/>
              </a:rPr>
              <a:t>SVR : réponse virologique soutenue; IFN : interféron; RBV : </a:t>
            </a:r>
            <a:r>
              <a:rPr lang="fr-FR" sz="1300" dirty="0" err="1" smtClean="0">
                <a:solidFill>
                  <a:srgbClr val="080808"/>
                </a:solidFill>
                <a:latin typeface="Arial Narrow" panose="020B0606020202030204" pitchFamily="34" charset="0"/>
              </a:rPr>
              <a:t>ribavirine</a:t>
            </a:r>
            <a:r>
              <a:rPr lang="fr-FR" sz="1300" dirty="0" smtClean="0">
                <a:solidFill>
                  <a:srgbClr val="080808"/>
                </a:solidFill>
                <a:latin typeface="Arial Narrow" panose="020B0606020202030204" pitchFamily="34" charset="0"/>
              </a:rPr>
              <a:t>; DAA : antiviraux d’action directe</a:t>
            </a:r>
            <a:endParaRPr lang="en-GB" sz="1300" dirty="0" smtClean="0">
              <a:solidFill>
                <a:srgbClr val="080808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619" y="5920824"/>
            <a:ext cx="9014381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smtClean="0">
                <a:solidFill>
                  <a:schemeClr val="tx2"/>
                </a:solidFill>
                <a:latin typeface="+mj-lt"/>
                <a:ea typeface="MS PGothic" panose="020B0600070205080204" pitchFamily="34" charset="-128"/>
              </a:rPr>
              <a:t>2016 : Élargissement </a:t>
            </a:r>
            <a:r>
              <a:rPr lang="fr-FR" altLang="fr-FR" sz="1400" b="1" dirty="0">
                <a:solidFill>
                  <a:schemeClr val="tx2"/>
                </a:solidFill>
                <a:latin typeface="+mj-lt"/>
                <a:ea typeface="MS PGothic" panose="020B0600070205080204" pitchFamily="34" charset="-128"/>
              </a:rPr>
              <a:t>du traitement  </a:t>
            </a:r>
            <a:r>
              <a:rPr lang="fr-FR" altLang="fr-FR" sz="1400" b="1" dirty="0" smtClean="0">
                <a:solidFill>
                  <a:schemeClr val="tx2"/>
                </a:solidFill>
                <a:latin typeface="+mj-lt"/>
                <a:ea typeface="MS PGothic" panose="020B0600070205080204" pitchFamily="34" charset="-128"/>
              </a:rPr>
              <a:t>par AAD aux </a:t>
            </a:r>
            <a:r>
              <a:rPr lang="fr-FR" altLang="fr-FR" sz="1400" b="1" dirty="0">
                <a:solidFill>
                  <a:schemeClr val="tx2"/>
                </a:solidFill>
                <a:latin typeface="+mj-lt"/>
                <a:ea typeface="MS PGothic" panose="020B0600070205080204" pitchFamily="34" charset="-128"/>
              </a:rPr>
              <a:t>patients asymptomatiques (stade fibrose F0 ou F1) </a:t>
            </a:r>
            <a:r>
              <a:rPr lang="fr-FR" altLang="fr-FR" sz="1400" b="1" dirty="0" smtClean="0">
                <a:solidFill>
                  <a:schemeClr val="tx2"/>
                </a:solidFill>
                <a:latin typeface="+mj-lt"/>
                <a:ea typeface="MS PGothic" panose="020B0600070205080204" pitchFamily="34" charset="-128"/>
              </a:rPr>
              <a:t>[</a:t>
            </a:r>
            <a:r>
              <a:rPr lang="fr-FR" altLang="fr-FR" sz="1400" b="1" dirty="0">
                <a:solidFill>
                  <a:schemeClr val="tx2"/>
                </a:solidFill>
                <a:latin typeface="+mj-lt"/>
                <a:ea typeface="MS PGothic" panose="020B0600070205080204" pitchFamily="34" charset="-128"/>
              </a:rPr>
              <a:t>1]</a:t>
            </a:r>
          </a:p>
          <a:p>
            <a:endParaRPr lang="fr-FR" sz="1200" dirty="0" smtClean="0">
              <a:solidFill>
                <a:schemeClr val="accent6"/>
              </a:solidFill>
              <a:latin typeface="+mj-lt"/>
            </a:endParaRPr>
          </a:p>
          <a:p>
            <a:r>
              <a:rPr lang="fr-FR" sz="1200" dirty="0" smtClean="0">
                <a:solidFill>
                  <a:schemeClr val="accent6"/>
                </a:solidFill>
                <a:latin typeface="+mj-lt"/>
              </a:rPr>
              <a:t>[</a:t>
            </a:r>
            <a:r>
              <a:rPr lang="fr-FR" sz="1200" dirty="0">
                <a:solidFill>
                  <a:schemeClr val="accent6"/>
                </a:solidFill>
                <a:latin typeface="+mj-lt"/>
              </a:rPr>
              <a:t>1] </a:t>
            </a:r>
            <a:r>
              <a:rPr lang="fr-FR" sz="1200" dirty="0" smtClean="0">
                <a:solidFill>
                  <a:schemeClr val="accent6"/>
                </a:solidFill>
                <a:latin typeface="+mj-lt"/>
              </a:rPr>
              <a:t>HAS. </a:t>
            </a:r>
            <a:r>
              <a:rPr lang="fr-FR" sz="1200" dirty="0">
                <a:solidFill>
                  <a:schemeClr val="accent6"/>
                </a:solidFill>
                <a:latin typeface="+mj-lt"/>
              </a:rPr>
              <a:t>La HAS est favorable à l’élargissement du traitement de l’hépatite </a:t>
            </a:r>
            <a:r>
              <a:rPr lang="fr-FR" sz="1200" dirty="0" smtClean="0">
                <a:solidFill>
                  <a:schemeClr val="accent6"/>
                </a:solidFill>
                <a:latin typeface="+mj-lt"/>
              </a:rPr>
              <a:t>C </a:t>
            </a:r>
            <a:r>
              <a:rPr lang="fr-FR" sz="1000" dirty="0" smtClean="0">
                <a:solidFill>
                  <a:schemeClr val="accent6"/>
                </a:solidFill>
                <a:latin typeface="+mj-lt"/>
                <a:hlinkClick r:id="rId3"/>
              </a:rPr>
              <a:t>http</a:t>
            </a:r>
            <a:r>
              <a:rPr lang="fr-FR" sz="1000" dirty="0">
                <a:solidFill>
                  <a:schemeClr val="accent6"/>
                </a:solidFill>
                <a:latin typeface="+mj-lt"/>
                <a:hlinkClick r:id="rId3"/>
              </a:rPr>
              <a:t>://www.has-sante.fr/portail/jcms/c_2729447/fr/la-has-est-favorable-a-l-elargissement-dutraitement-de-l-hepatite-c-et-en-cadre-lesconditions?cid=r_1437833.</a:t>
            </a:r>
            <a:endParaRPr lang="fr-FR" altLang="fr-FR" sz="1000" dirty="0">
              <a:solidFill>
                <a:schemeClr val="tx1">
                  <a:lumMod val="75000"/>
                </a:schemeClr>
              </a:solidFill>
              <a:latin typeface="+mj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5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 C :</a:t>
            </a:r>
            <a:br>
              <a:rPr lang="fr-FR" dirty="0" smtClean="0"/>
            </a:br>
            <a:r>
              <a:rPr lang="fr-FR" dirty="0" smtClean="0"/>
              <a:t>initiations de traitements par AAD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96008" y="6525344"/>
            <a:ext cx="5480248" cy="11541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79512" y="1934471"/>
            <a:ext cx="8964488" cy="4752528"/>
          </a:xfrm>
          <a:solidFill>
            <a:schemeClr val="bg1"/>
          </a:solidFill>
        </p:spPr>
        <p:txBody>
          <a:bodyPr/>
          <a:lstStyle/>
          <a:p>
            <a:pPr marL="0" lvl="2" indent="0">
              <a:spcBef>
                <a:spcPts val="600"/>
              </a:spcBef>
              <a:buNone/>
            </a:pPr>
            <a:r>
              <a:rPr lang="fr-FR" sz="1800" b="1" dirty="0" smtClean="0">
                <a:solidFill>
                  <a:schemeClr val="tx2"/>
                </a:solidFill>
              </a:rPr>
              <a:t>Nb de personnes </a:t>
            </a:r>
            <a:r>
              <a:rPr lang="fr-FR" sz="1800" b="1" dirty="0">
                <a:solidFill>
                  <a:schemeClr val="tx2"/>
                </a:solidFill>
              </a:rPr>
              <a:t>traitées par AAD de </a:t>
            </a:r>
            <a:r>
              <a:rPr lang="fr-FR" sz="1800" b="1" dirty="0" smtClean="0">
                <a:solidFill>
                  <a:schemeClr val="tx2"/>
                </a:solidFill>
              </a:rPr>
              <a:t>2nde </a:t>
            </a:r>
            <a:r>
              <a:rPr lang="fr-FR" sz="1800" b="1" dirty="0">
                <a:solidFill>
                  <a:schemeClr val="tx2"/>
                </a:solidFill>
              </a:rPr>
              <a:t>génération </a:t>
            </a:r>
            <a:r>
              <a:rPr lang="fr-FR" sz="1800" b="1" dirty="0" smtClean="0">
                <a:solidFill>
                  <a:schemeClr val="tx2"/>
                </a:solidFill>
              </a:rPr>
              <a:t>: </a:t>
            </a:r>
            <a:r>
              <a:rPr lang="fr-FR" sz="1800" b="1" dirty="0" smtClean="0"/>
              <a:t>22 </a:t>
            </a:r>
            <a:r>
              <a:rPr lang="fr-FR" sz="1800" b="1" dirty="0"/>
              <a:t>600 </a:t>
            </a:r>
            <a:r>
              <a:rPr lang="fr-FR" sz="1800" b="1" dirty="0" smtClean="0"/>
              <a:t>sur 2014 - 2015 						(20 </a:t>
            </a:r>
            <a:r>
              <a:rPr lang="fr-FR" sz="1800" b="1" dirty="0"/>
              <a:t>300 personnes </a:t>
            </a:r>
            <a:r>
              <a:rPr lang="fr-FR" sz="1800" b="1" dirty="0" smtClean="0"/>
              <a:t>guéries)</a:t>
            </a:r>
            <a:endParaRPr lang="fr-FR" sz="1800" b="1" dirty="0"/>
          </a:p>
          <a:p>
            <a:pPr lvl="2">
              <a:spcBef>
                <a:spcPts val="600"/>
              </a:spcBef>
              <a:buFontTx/>
              <a:buChar char="-"/>
            </a:pPr>
            <a:endParaRPr lang="fr-FR" sz="1800" b="1" dirty="0" smtClean="0"/>
          </a:p>
          <a:p>
            <a:pPr lvl="2">
              <a:spcBef>
                <a:spcPts val="600"/>
              </a:spcBef>
              <a:buFontTx/>
              <a:buChar char="-"/>
            </a:pPr>
            <a:endParaRPr lang="fr-FR" sz="1800" b="1" dirty="0"/>
          </a:p>
          <a:p>
            <a:pPr marL="0" lvl="2" indent="0">
              <a:spcBef>
                <a:spcPts val="600"/>
              </a:spcBef>
              <a:buNone/>
            </a:pPr>
            <a:endParaRPr lang="fr-FR" sz="1400" b="1" dirty="0" smtClean="0"/>
          </a:p>
          <a:p>
            <a:pPr lvl="2">
              <a:spcBef>
                <a:spcPts val="600"/>
              </a:spcBef>
            </a:pPr>
            <a:endParaRPr lang="fr-FR" sz="1400" b="1" dirty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/>
          </a:p>
          <a:p>
            <a:pPr marL="144000" lvl="4" indent="0">
              <a:spcBef>
                <a:spcPts val="600"/>
              </a:spcBef>
              <a:buNone/>
            </a:pPr>
            <a:r>
              <a:rPr lang="fr-FR" sz="2100" b="1" dirty="0" smtClean="0"/>
              <a:t> </a:t>
            </a:r>
            <a:endParaRPr lang="fr-FR" sz="2100" b="1" dirty="0"/>
          </a:p>
          <a:p>
            <a:pPr lvl="4">
              <a:spcBef>
                <a:spcPts val="600"/>
              </a:spcBef>
            </a:pPr>
            <a:endParaRPr lang="fr-FR" sz="1400" b="1" dirty="0" smtClean="0"/>
          </a:p>
          <a:p>
            <a:pPr lvl="4">
              <a:spcBef>
                <a:spcPts val="600"/>
              </a:spcBef>
            </a:pPr>
            <a:endParaRPr lang="fr-FR" sz="1400" b="1" dirty="0"/>
          </a:p>
          <a:p>
            <a:pPr lvl="4">
              <a:spcBef>
                <a:spcPts val="600"/>
              </a:spcBef>
            </a:pPr>
            <a:endParaRPr lang="fr-FR" sz="1400" b="1" dirty="0" smtClean="0"/>
          </a:p>
          <a:p>
            <a:pPr lvl="4">
              <a:spcBef>
                <a:spcPts val="600"/>
              </a:spcBef>
            </a:pPr>
            <a:endParaRPr lang="fr-FR" sz="1400" b="1" dirty="0"/>
          </a:p>
          <a:p>
            <a:pPr lvl="4">
              <a:spcBef>
                <a:spcPts val="600"/>
              </a:spcBef>
            </a:pPr>
            <a:endParaRPr lang="fr-FR" sz="1400" b="1" dirty="0" smtClean="0"/>
          </a:p>
          <a:p>
            <a:pPr lvl="4">
              <a:spcBef>
                <a:spcPts val="600"/>
              </a:spcBef>
            </a:pPr>
            <a:endParaRPr lang="fr-FR" sz="1400" b="1" dirty="0"/>
          </a:p>
          <a:p>
            <a:pPr lvl="4">
              <a:spcBef>
                <a:spcPts val="600"/>
              </a:spcBef>
            </a:pPr>
            <a:endParaRPr lang="fr-FR" sz="1400" b="1" dirty="0" smtClean="0"/>
          </a:p>
          <a:p>
            <a:pPr marL="0" lvl="2" indent="0">
              <a:spcBef>
                <a:spcPts val="600"/>
              </a:spcBef>
              <a:buNone/>
            </a:pPr>
            <a:r>
              <a:rPr lang="fr-FR" sz="1400" b="1" dirty="0" smtClean="0"/>
              <a:t>	</a:t>
            </a:r>
            <a:r>
              <a:rPr lang="fr-FR" sz="1400" b="1" dirty="0"/>
              <a:t>	</a:t>
            </a:r>
            <a:endParaRPr lang="fr-FR" sz="1400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543525" cy="35435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53" y="2708920"/>
            <a:ext cx="3356992" cy="335699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228184" y="2730092"/>
            <a:ext cx="504056" cy="2000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b="1" dirty="0" smtClean="0">
                <a:solidFill>
                  <a:srgbClr val="002060"/>
                </a:solidFill>
              </a:rPr>
              <a:t>2015</a:t>
            </a:r>
            <a:r>
              <a:rPr lang="fr-FR" sz="13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051720" y="2648977"/>
            <a:ext cx="50405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</a:rPr>
              <a:t>2014</a:t>
            </a:r>
            <a:r>
              <a:rPr lang="fr-FR" sz="13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93623" y="6263010"/>
            <a:ext cx="7920880" cy="50783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>
                <a:solidFill>
                  <a:schemeClr val="accent6"/>
                </a:solidFill>
              </a:rPr>
              <a:t>S. Vaux et coll. Surveillance des hépatites B et C. Santé publique France ; 2017. 28p </a:t>
            </a:r>
            <a:r>
              <a:rPr lang="fr-FR" sz="1100" dirty="0">
                <a:solidFill>
                  <a:schemeClr val="accent6"/>
                </a:solidFill>
                <a:hlinkClick r:id="rId4"/>
              </a:rPr>
              <a:t>http://invs.santepubliquefrance.fr/Publications-et-outils/Rapports-et-syntheses/Maladies-infectieuses/2017/Surveillance-des-hepatites-B-et-C</a:t>
            </a:r>
            <a:endParaRPr lang="fr-FR" sz="13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51520" y="5661248"/>
            <a:ext cx="8892480" cy="1196752"/>
          </a:xfrm>
          <a:solidFill>
            <a:schemeClr val="bg1"/>
          </a:solidFill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1200" i="1" cap="none" dirty="0">
                <a:solidFill>
                  <a:schemeClr val="tx1"/>
                </a:solidFill>
              </a:rPr>
              <a:t>Source : SNIIRAM France métropolitaine tous </a:t>
            </a:r>
            <a:r>
              <a:rPr lang="fr-FR" sz="1200" i="1" cap="none" dirty="0" smtClean="0">
                <a:solidFill>
                  <a:schemeClr val="tx1"/>
                </a:solidFill>
              </a:rPr>
              <a:t>régimes (données Assurance maladie)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1200" i="1" cap="none" dirty="0" smtClean="0">
                <a:solidFill>
                  <a:schemeClr val="tx1"/>
                </a:solidFill>
              </a:rPr>
              <a:t>* Points </a:t>
            </a:r>
            <a:r>
              <a:rPr lang="fr-FR" sz="1200" i="1" cap="none" dirty="0">
                <a:solidFill>
                  <a:schemeClr val="tx1"/>
                </a:solidFill>
              </a:rPr>
              <a:t>de repère : </a:t>
            </a:r>
            <a:r>
              <a:rPr lang="fr-FR" sz="1200" cap="none" dirty="0">
                <a:solidFill>
                  <a:schemeClr val="tx1"/>
                </a:solidFill>
              </a:rPr>
              <a:t>Les antiviraux à action directe (AAD)  dans le traitement de l’hépatite C : retour sur 18 mois de prise en charge par l’Assurance Maladie – Février 2016 n°44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1200" b="0" cap="none" dirty="0" smtClean="0">
                <a:solidFill>
                  <a:schemeClr val="tx1"/>
                </a:solidFill>
              </a:rPr>
              <a:t>L'initiation </a:t>
            </a:r>
            <a:r>
              <a:rPr lang="fr-FR" sz="1200" b="0" cap="none" dirty="0">
                <a:solidFill>
                  <a:schemeClr val="tx1"/>
                </a:solidFill>
              </a:rPr>
              <a:t>est définie comme la délivrance d'un antirétroviral, sans aucune délivrance d'antirétroviral dans les 6 mois </a:t>
            </a:r>
            <a:r>
              <a:rPr lang="fr-FR" sz="1200" b="0" cap="none" dirty="0" smtClean="0">
                <a:solidFill>
                  <a:schemeClr val="tx1"/>
                </a:solidFill>
              </a:rPr>
              <a:t>précédant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fr-FR" sz="900" i="1" dirty="0">
                <a:solidFill>
                  <a:schemeClr val="tx1"/>
                </a:solidFill>
              </a:rPr>
              <a:t>Adapté de: F. </a:t>
            </a:r>
            <a:r>
              <a:rPr lang="fr-FR" sz="900" i="1" dirty="0" err="1">
                <a:solidFill>
                  <a:schemeClr val="tx1"/>
                </a:solidFill>
              </a:rPr>
              <a:t>Roudot-Thoraval</a:t>
            </a:r>
            <a:r>
              <a:rPr lang="fr-FR" sz="900" i="1" dirty="0">
                <a:solidFill>
                  <a:schemeClr val="tx1"/>
                </a:solidFill>
              </a:rPr>
              <a:t>. Ministère des solidarités et de la santé, Paris, 15 mai 2018</a:t>
            </a:r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endParaRPr lang="fr-FR" sz="900" b="0" cap="none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fr-FR" sz="9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2" t="31646" r="25266" b="30951"/>
          <a:stretch/>
        </p:blipFill>
        <p:spPr bwMode="auto">
          <a:xfrm>
            <a:off x="971600" y="1772816"/>
            <a:ext cx="5904656" cy="39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09238" y="3479133"/>
            <a:ext cx="17251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ym typeface="Symbol"/>
              </a:rPr>
              <a:t>59 495 patients </a:t>
            </a:r>
          </a:p>
          <a:p>
            <a:pPr algn="ctr"/>
            <a:r>
              <a:rPr lang="fr-FR" sz="1400" b="1" dirty="0" smtClean="0">
                <a:sym typeface="Symbol"/>
              </a:rPr>
              <a:t>entre 2014 et 2017</a:t>
            </a:r>
            <a:endParaRPr lang="fr-FR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755576" y="836712"/>
            <a:ext cx="655272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</a:rPr>
              <a:t>Hépatite C :</a:t>
            </a:r>
            <a:br>
              <a:rPr lang="fr-FR" b="1" cap="all" dirty="0">
                <a:solidFill>
                  <a:schemeClr val="bg1"/>
                </a:solidFill>
              </a:rPr>
            </a:br>
            <a:r>
              <a:rPr lang="fr-FR" b="1" cap="all" dirty="0" smtClean="0">
                <a:solidFill>
                  <a:schemeClr val="bg1"/>
                </a:solidFill>
              </a:rPr>
              <a:t>initiations </a:t>
            </a:r>
            <a:r>
              <a:rPr lang="fr-FR" b="1" cap="all" dirty="0">
                <a:solidFill>
                  <a:schemeClr val="bg1"/>
                </a:solidFill>
              </a:rPr>
              <a:t>de </a:t>
            </a:r>
            <a:r>
              <a:rPr lang="fr-FR" b="1" cap="all" dirty="0" smtClean="0">
                <a:solidFill>
                  <a:schemeClr val="bg1"/>
                </a:solidFill>
              </a:rPr>
              <a:t>traitements </a:t>
            </a:r>
            <a:r>
              <a:rPr lang="fr-FR" b="1" cap="all" dirty="0">
                <a:solidFill>
                  <a:schemeClr val="bg1"/>
                </a:solidFill>
              </a:rPr>
              <a:t>par </a:t>
            </a:r>
            <a:r>
              <a:rPr lang="fr-FR" b="1" cap="all" dirty="0" smtClean="0">
                <a:solidFill>
                  <a:schemeClr val="bg1"/>
                </a:solidFill>
              </a:rPr>
              <a:t>AAD (2014-2017)</a:t>
            </a:r>
            <a:endParaRPr lang="fr-FR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0" y="3501008"/>
            <a:ext cx="9144000" cy="720080"/>
          </a:xfrm>
        </p:spPr>
        <p:txBody>
          <a:bodyPr/>
          <a:lstStyle/>
          <a:p>
            <a:pPr algn="ctr"/>
            <a:r>
              <a:rPr lang="fr-FR" sz="4000" dirty="0" smtClean="0"/>
              <a:t>Hépatite C</a:t>
            </a:r>
          </a:p>
          <a:p>
            <a:pPr algn="ctr"/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6130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23528" y="1844824"/>
            <a:ext cx="8280920" cy="3843807"/>
          </a:xfrm>
        </p:spPr>
        <p:txBody>
          <a:bodyPr/>
          <a:lstStyle/>
          <a:p>
            <a:r>
              <a:rPr lang="fr-FR" sz="1800" dirty="0"/>
              <a:t>Nombre de patients </a:t>
            </a:r>
            <a:r>
              <a:rPr lang="fr-FR" sz="1800" dirty="0" smtClean="0"/>
              <a:t>infectés Chroniques par VHC</a:t>
            </a:r>
            <a:endParaRPr lang="fr-FR" sz="1800" dirty="0"/>
          </a:p>
          <a:p>
            <a:pPr marL="285750" lvl="1" indent="-285750">
              <a:buFontTx/>
              <a:buChar char="-"/>
            </a:pPr>
            <a:r>
              <a:rPr lang="fr-FR" sz="1800" dirty="0" smtClean="0">
                <a:latin typeface="+mj-lt"/>
              </a:rPr>
              <a:t>2011 :  					193 </a:t>
            </a:r>
            <a:r>
              <a:rPr lang="fr-FR" sz="1800" dirty="0">
                <a:latin typeface="+mj-lt"/>
              </a:rPr>
              <a:t>000 </a:t>
            </a:r>
            <a:r>
              <a:rPr lang="fr-FR" sz="1800" baseline="30000" dirty="0" smtClean="0">
                <a:latin typeface="+mj-lt"/>
              </a:rPr>
              <a:t>1)</a:t>
            </a:r>
          </a:p>
          <a:p>
            <a:pPr marL="285750" lvl="1" indent="-285750">
              <a:buFontTx/>
              <a:buChar char="-"/>
            </a:pPr>
            <a:r>
              <a:rPr lang="fr-FR" sz="1800" dirty="0" smtClean="0">
                <a:latin typeface="+mj-lt"/>
              </a:rPr>
              <a:t>2014 (avant AAD) : 			 </a:t>
            </a:r>
            <a:r>
              <a:rPr lang="fr-FR" sz="1800" dirty="0">
                <a:latin typeface="+mj-lt"/>
              </a:rPr>
              <a:t>	</a:t>
            </a:r>
            <a:r>
              <a:rPr lang="fr-FR" sz="1800" dirty="0" smtClean="0">
                <a:latin typeface="+mj-lt"/>
              </a:rPr>
              <a:t>175 </a:t>
            </a:r>
            <a:r>
              <a:rPr lang="fr-FR" sz="1800" dirty="0">
                <a:latin typeface="+mj-lt"/>
              </a:rPr>
              <a:t>000 </a:t>
            </a:r>
            <a:r>
              <a:rPr lang="fr-FR" sz="1800" baseline="30000" dirty="0" smtClean="0">
                <a:latin typeface="+mj-lt"/>
              </a:rPr>
              <a:t>2)</a:t>
            </a:r>
          </a:p>
          <a:p>
            <a:pPr marL="285750" lvl="1" indent="-285750">
              <a:buFontTx/>
              <a:buChar char="-"/>
            </a:pPr>
            <a:endParaRPr lang="fr-FR" sz="1800" baseline="30000" dirty="0">
              <a:latin typeface="+mj-lt"/>
            </a:endParaRPr>
          </a:p>
          <a:p>
            <a:pPr marL="285750" lvl="1" indent="-285750">
              <a:buFontTx/>
              <a:buChar char="-"/>
            </a:pPr>
            <a:endParaRPr lang="fr-FR" sz="1800" baseline="30000" dirty="0" smtClean="0">
              <a:latin typeface="+mj-lt"/>
            </a:endParaRPr>
          </a:p>
          <a:p>
            <a:pPr marL="573750" lvl="4" indent="-285750">
              <a:buFontTx/>
              <a:buChar char="-"/>
            </a:pPr>
            <a:r>
              <a:rPr lang="fr-FR" sz="1800" dirty="0">
                <a:latin typeface="+mj-lt"/>
              </a:rPr>
              <a:t>59 495 </a:t>
            </a:r>
            <a:r>
              <a:rPr lang="fr-FR" sz="1800" dirty="0" smtClean="0">
                <a:latin typeface="+mj-lt"/>
              </a:rPr>
              <a:t>patients </a:t>
            </a:r>
            <a:r>
              <a:rPr lang="fr-FR" sz="1800" dirty="0">
                <a:latin typeface="+mj-lt"/>
              </a:rPr>
              <a:t>traités jusqu’en fin </a:t>
            </a:r>
            <a:r>
              <a:rPr lang="fr-FR" sz="1800" dirty="0" smtClean="0">
                <a:latin typeface="+mj-lt"/>
              </a:rPr>
              <a:t>2017</a:t>
            </a:r>
            <a:endParaRPr lang="fr-FR" sz="1800" dirty="0">
              <a:latin typeface="+mj-lt"/>
            </a:endParaRPr>
          </a:p>
          <a:p>
            <a:pPr marL="573750" lvl="4" indent="-285750">
              <a:buFontTx/>
              <a:buChar char="-"/>
            </a:pPr>
            <a:r>
              <a:rPr lang="fr-FR" sz="1800" dirty="0" smtClean="0">
                <a:latin typeface="+mj-lt"/>
              </a:rPr>
              <a:t>3 812 patients </a:t>
            </a:r>
            <a:r>
              <a:rPr lang="fr-FR" sz="1800" dirty="0">
                <a:latin typeface="+mj-lt"/>
              </a:rPr>
              <a:t>traités au </a:t>
            </a:r>
            <a:r>
              <a:rPr lang="fr-FR" sz="1800" dirty="0" smtClean="0">
                <a:latin typeface="+mj-lt"/>
              </a:rPr>
              <a:t>1</a:t>
            </a:r>
            <a:r>
              <a:rPr lang="fr-FR" sz="1800" baseline="30000" dirty="0" smtClean="0">
                <a:latin typeface="+mj-lt"/>
              </a:rPr>
              <a:t>er</a:t>
            </a:r>
            <a:r>
              <a:rPr lang="fr-FR" sz="1800" dirty="0" smtClean="0">
                <a:latin typeface="+mj-lt"/>
              </a:rPr>
              <a:t> trimestre 2018 </a:t>
            </a:r>
            <a:r>
              <a:rPr lang="fr-FR" sz="1800" baseline="30000" dirty="0" smtClean="0">
                <a:latin typeface="+mj-lt"/>
              </a:rPr>
              <a:t>3)</a:t>
            </a:r>
            <a:endParaRPr lang="fr-FR" sz="1800" baseline="30000" dirty="0">
              <a:latin typeface="+mj-lt"/>
            </a:endParaRPr>
          </a:p>
          <a:p>
            <a:pPr marL="573750" lvl="4" indent="-285750">
              <a:buFontTx/>
              <a:buChar char="-"/>
            </a:pPr>
            <a:endParaRPr lang="fr-FR" sz="1800" baseline="30000" dirty="0">
              <a:latin typeface="+mj-lt"/>
            </a:endParaRPr>
          </a:p>
          <a:p>
            <a:pPr marL="429750" lvl="3" indent="-285750">
              <a:buFontTx/>
              <a:buChar char="-"/>
            </a:pP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De 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2014 à mars 2018 : environ 60 000 patients </a:t>
            </a: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guéris</a:t>
            </a:r>
          </a:p>
          <a:p>
            <a:pPr marL="429750" lvl="3" indent="-285750">
              <a:buFontTx/>
              <a:buChar char="-"/>
            </a:pPr>
            <a:endParaRPr lang="fr-FR" sz="1800" b="1" dirty="0" smtClean="0">
              <a:sym typeface="Wingdings" panose="05000000000000000000" pitchFamily="2" charset="2"/>
            </a:endParaRPr>
          </a:p>
          <a:p>
            <a:pPr lvl="1" algn="ctr"/>
            <a:r>
              <a:rPr lang="fr-FR" sz="1800" b="1" dirty="0" smtClean="0">
                <a:sym typeface="Wingdings" panose="05000000000000000000" pitchFamily="2" charset="2"/>
              </a:rPr>
              <a:t> </a:t>
            </a:r>
            <a:r>
              <a:rPr lang="fr-FR" sz="1800" b="1" dirty="0" smtClean="0"/>
              <a:t>Fin 1</a:t>
            </a:r>
            <a:r>
              <a:rPr lang="fr-FR" sz="1800" b="1" baseline="30000" dirty="0" smtClean="0"/>
              <a:t>er</a:t>
            </a:r>
            <a:r>
              <a:rPr lang="fr-FR" sz="1800" b="1" dirty="0" smtClean="0"/>
              <a:t> trimestre </a:t>
            </a:r>
            <a:r>
              <a:rPr lang="fr-FR" sz="1800" b="1" dirty="0"/>
              <a:t>2018 : </a:t>
            </a:r>
            <a:r>
              <a:rPr lang="fr-FR" sz="1800" b="1" dirty="0" smtClean="0"/>
              <a:t>encore </a:t>
            </a:r>
            <a:r>
              <a:rPr lang="fr-FR" sz="1800" b="1" dirty="0"/>
              <a:t>environ </a:t>
            </a:r>
            <a:r>
              <a:rPr lang="fr-FR" sz="1800" b="1" dirty="0">
                <a:solidFill>
                  <a:srgbClr val="FF0000"/>
                </a:solidFill>
              </a:rPr>
              <a:t>110 000 </a:t>
            </a:r>
            <a:r>
              <a:rPr lang="fr-FR" sz="1800" b="1" dirty="0" smtClean="0"/>
              <a:t>patients </a:t>
            </a:r>
            <a:r>
              <a:rPr lang="fr-FR" sz="1800" b="1" dirty="0"/>
              <a:t>à </a:t>
            </a:r>
            <a:r>
              <a:rPr lang="fr-FR" sz="1800" b="1" dirty="0" smtClean="0"/>
              <a:t>traiter</a:t>
            </a:r>
          </a:p>
          <a:p>
            <a:pPr lvl="2" indent="0">
              <a:buNone/>
            </a:pPr>
            <a:r>
              <a:rPr lang="fr-FR" sz="1600" dirty="0" smtClean="0"/>
              <a:t> </a:t>
            </a:r>
            <a:endParaRPr lang="fr-FR" sz="1400" dirty="0"/>
          </a:p>
        </p:txBody>
      </p:sp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C : quelques chiffres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1165" y="5991671"/>
            <a:ext cx="903649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fr-FR" sz="1200" dirty="0" smtClean="0"/>
              <a:t>Pioche C et al. Bull </a:t>
            </a:r>
            <a:r>
              <a:rPr lang="fr-FR" sz="1200" dirty="0" err="1"/>
              <a:t>Epidémiol</a:t>
            </a:r>
            <a:r>
              <a:rPr lang="fr-FR" sz="1200" dirty="0"/>
              <a:t> </a:t>
            </a:r>
            <a:r>
              <a:rPr lang="fr-FR" sz="1200" dirty="0" err="1"/>
              <a:t>Hebd</a:t>
            </a:r>
            <a:r>
              <a:rPr lang="fr-FR" sz="1200" dirty="0"/>
              <a:t>. 2016;(13-14):224-9. </a:t>
            </a:r>
            <a:r>
              <a:rPr lang="fr-FR" sz="1200" dirty="0" smtClean="0"/>
              <a:t>2) </a:t>
            </a:r>
            <a:r>
              <a:rPr lang="fr-FR" sz="1200" dirty="0"/>
              <a:t>H </a:t>
            </a:r>
            <a:r>
              <a:rPr lang="fr-FR" sz="1200" dirty="0" err="1"/>
              <a:t>Razavi</a:t>
            </a:r>
            <a:r>
              <a:rPr lang="fr-FR" sz="1200" dirty="0"/>
              <a:t>, J Viral </a:t>
            </a:r>
            <a:r>
              <a:rPr lang="fr-FR" sz="1200" dirty="0" err="1"/>
              <a:t>Hepat</a:t>
            </a:r>
            <a:r>
              <a:rPr lang="fr-FR" sz="1200" dirty="0"/>
              <a:t> 2014 </a:t>
            </a:r>
            <a:r>
              <a:rPr lang="fr-FR" sz="1200" dirty="0" smtClean="0"/>
              <a:t> 3) </a:t>
            </a:r>
            <a:r>
              <a:rPr lang="fr-FR" sz="1200" dirty="0"/>
              <a:t>Données CNAM</a:t>
            </a:r>
          </a:p>
        </p:txBody>
      </p:sp>
      <p:sp>
        <p:nvSpPr>
          <p:cNvPr id="5" name="Accolade fermante 4"/>
          <p:cNvSpPr/>
          <p:nvPr/>
        </p:nvSpPr>
        <p:spPr>
          <a:xfrm>
            <a:off x="6156176" y="3356992"/>
            <a:ext cx="288032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634851" y="3501008"/>
            <a:ext cx="1944216" cy="40011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300" dirty="0" smtClean="0">
                <a:solidFill>
                  <a:schemeClr val="accent6"/>
                </a:solidFill>
              </a:rPr>
              <a:t>Prise en compte </a:t>
            </a:r>
          </a:p>
          <a:p>
            <a:pPr algn="ctr"/>
            <a:r>
              <a:rPr lang="fr-FR" sz="1300" dirty="0" smtClean="0">
                <a:solidFill>
                  <a:schemeClr val="accent6"/>
                </a:solidFill>
              </a:rPr>
              <a:t>RVS = 95%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73922" y="6558356"/>
            <a:ext cx="8208912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fr-FR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Adapté de: F. </a:t>
            </a:r>
            <a:r>
              <a:rPr lang="fr-FR" sz="14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Roudot-Thoraval</a:t>
            </a:r>
            <a:r>
              <a:rPr lang="fr-FR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Ministère des solidarités et de la santé, Paris, 15 mai </a:t>
            </a:r>
            <a:r>
              <a:rPr lang="fr-FR" sz="14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</a:t>
            </a:r>
            <a:endParaRPr lang="fr-FR" sz="13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OMS : Plan </a:t>
            </a:r>
            <a:r>
              <a:rPr lang="fr-FR" sz="2400" dirty="0"/>
              <a:t>d’action </a:t>
            </a:r>
            <a:r>
              <a:rPr lang="fr-FR" sz="2400" dirty="0" smtClean="0"/>
              <a:t>pour </a:t>
            </a:r>
            <a:r>
              <a:rPr lang="fr-FR" sz="2400" dirty="0"/>
              <a:t>2020 et 2030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2400" i="1" dirty="0"/>
          </a:p>
          <a:p>
            <a:pPr marL="0" indent="0" algn="ctr">
              <a:buNone/>
            </a:pP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539552" y="6446447"/>
            <a:ext cx="6892969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1200" dirty="0"/>
              <a:t>WHO: </a:t>
            </a:r>
            <a:r>
              <a:rPr lang="fr-FR" sz="1200" dirty="0" err="1" smtClean="0"/>
              <a:t>Combatting</a:t>
            </a:r>
            <a:r>
              <a:rPr lang="fr-FR" sz="1200" dirty="0" smtClean="0"/>
              <a:t> </a:t>
            </a:r>
            <a:r>
              <a:rPr lang="fr-FR" sz="1200" dirty="0" err="1" smtClean="0"/>
              <a:t>hepatitis</a:t>
            </a:r>
            <a:r>
              <a:rPr lang="fr-FR" sz="1200" dirty="0" smtClean="0"/>
              <a:t> B and C to </a:t>
            </a:r>
            <a:r>
              <a:rPr lang="fr-FR" sz="1200" dirty="0" err="1" smtClean="0"/>
              <a:t>reach</a:t>
            </a:r>
            <a:r>
              <a:rPr lang="fr-FR" sz="1200" dirty="0" smtClean="0"/>
              <a:t> </a:t>
            </a:r>
            <a:r>
              <a:rPr lang="fr-FR" sz="1200" dirty="0" err="1" smtClean="0"/>
              <a:t>elimination</a:t>
            </a:r>
            <a:r>
              <a:rPr lang="fr-FR" sz="1200" dirty="0" smtClean="0"/>
              <a:t> by 2030. </a:t>
            </a:r>
            <a:r>
              <a:rPr lang="fr-FR" sz="1200" dirty="0" err="1" smtClean="0"/>
              <a:t>Advocacy</a:t>
            </a:r>
            <a:r>
              <a:rPr lang="fr-FR" sz="1200" dirty="0" smtClean="0"/>
              <a:t> </a:t>
            </a:r>
            <a:r>
              <a:rPr lang="fr-FR" sz="1200" dirty="0" err="1" smtClean="0"/>
              <a:t>brief</a:t>
            </a:r>
            <a:r>
              <a:rPr lang="fr-FR" sz="1200" dirty="0" smtClean="0"/>
              <a:t>, 2016.</a:t>
            </a:r>
            <a:endParaRPr lang="fr-FR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84" y="1772816"/>
            <a:ext cx="6738284" cy="376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9512" y="5661248"/>
            <a:ext cx="8964488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Objectifs en France </a:t>
            </a:r>
            <a:r>
              <a:rPr lang="fr-FR" sz="1600" b="1" dirty="0">
                <a:solidFill>
                  <a:schemeClr val="accent6"/>
                </a:solidFill>
              </a:rPr>
              <a:t>: E</a:t>
            </a:r>
            <a:r>
              <a:rPr lang="fr-FR" sz="1600" b="1" dirty="0" smtClean="0">
                <a:solidFill>
                  <a:schemeClr val="accent6"/>
                </a:solidFill>
              </a:rPr>
              <a:t>limination </a:t>
            </a:r>
            <a:r>
              <a:rPr lang="fr-FR" sz="1600" b="1" dirty="0">
                <a:solidFill>
                  <a:schemeClr val="accent6"/>
                </a:solidFill>
              </a:rPr>
              <a:t>du virus de l’hépatite C en France </a:t>
            </a:r>
            <a:r>
              <a:rPr lang="fr-FR" sz="1600" b="1" dirty="0" smtClean="0">
                <a:solidFill>
                  <a:schemeClr val="accent6"/>
                </a:solidFill>
              </a:rPr>
              <a:t>en </a:t>
            </a:r>
            <a:r>
              <a:rPr lang="fr-FR" sz="1600" b="1" dirty="0" smtClean="0">
                <a:solidFill>
                  <a:schemeClr val="accent1"/>
                </a:solidFill>
              </a:rPr>
              <a:t>2025 </a:t>
            </a:r>
            <a:r>
              <a:rPr lang="fr-FR" sz="1600" b="1" baseline="30000" dirty="0" smtClean="0"/>
              <a:t>*</a:t>
            </a:r>
          </a:p>
          <a:p>
            <a:endParaRPr lang="fr-FR" sz="1200" b="1" dirty="0" smtClean="0"/>
          </a:p>
          <a:p>
            <a:r>
              <a:rPr lang="fr-FR" sz="1200" b="1" dirty="0" smtClean="0"/>
              <a:t>* </a:t>
            </a:r>
            <a:r>
              <a:rPr lang="fr-FR" sz="1200" b="1" dirty="0"/>
              <a:t>Plan national de santé publique : la prévention pour lutter contre les inégalités de </a:t>
            </a:r>
            <a:r>
              <a:rPr lang="fr-FR" sz="1200" b="1" dirty="0" smtClean="0"/>
              <a:t>santé, Mars 2018.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61756" y="2492896"/>
            <a:ext cx="171044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 err="1" smtClean="0">
                <a:solidFill>
                  <a:schemeClr val="bg1"/>
                </a:solidFill>
              </a:rPr>
              <a:t>xxxxxxxxxxxxxxxxxxxxxxxxxxxxxxxxxxxxx</a:t>
            </a:r>
            <a:endParaRPr lang="fr-FR" sz="1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0" y="3501008"/>
            <a:ext cx="9144000" cy="720080"/>
          </a:xfrm>
        </p:spPr>
        <p:txBody>
          <a:bodyPr/>
          <a:lstStyle/>
          <a:p>
            <a:pPr algn="ctr"/>
            <a:r>
              <a:rPr lang="fr-FR" sz="4000" dirty="0" smtClean="0"/>
              <a:t>Hépatite C</a:t>
            </a:r>
          </a:p>
          <a:p>
            <a:pPr algn="ctr"/>
            <a:r>
              <a:rPr lang="fr-FR" sz="3200" dirty="0" smtClean="0"/>
              <a:t>Chez les usagers de drogues (UD)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696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46555"/>
            <a:ext cx="6840562" cy="9361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</a:rPr>
              <a:t>Hépatite C : usagers </a:t>
            </a:r>
            <a:r>
              <a:rPr lang="fr-FR" dirty="0">
                <a:latin typeface="+mn-lt"/>
              </a:rPr>
              <a:t>de drogues</a:t>
            </a:r>
            <a:endParaRPr lang="en-GB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8" y="1772816"/>
            <a:ext cx="857088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FR" b="1" cap="all" dirty="0">
                <a:solidFill>
                  <a:schemeClr val="tx2"/>
                </a:solidFill>
              </a:rPr>
              <a:t>ETUDE </a:t>
            </a:r>
            <a:r>
              <a:rPr lang="fr-FR" b="1" cap="all" dirty="0" smtClean="0">
                <a:solidFill>
                  <a:schemeClr val="tx2"/>
                </a:solidFill>
              </a:rPr>
              <a:t>coquelicot 2011-2013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fr-FR" sz="1600" dirty="0" smtClean="0"/>
              <a:t>UD </a:t>
            </a:r>
            <a:r>
              <a:rPr lang="fr-FR" sz="1600" dirty="0"/>
              <a:t>fréquentant les dispositifs spécialisés de prise en charge des addictions et de réduction des risques dans 5 </a:t>
            </a:r>
            <a:r>
              <a:rPr lang="fr-FR" sz="1600" dirty="0" smtClean="0"/>
              <a:t>villes, 1560 participants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688422"/>
              </p:ext>
            </p:extLst>
          </p:nvPr>
        </p:nvGraphicFramePr>
        <p:xfrm>
          <a:off x="542833" y="2924944"/>
          <a:ext cx="8298644" cy="133614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393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4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6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u="none" strike="noStrike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Usagers</a:t>
                      </a:r>
                      <a:r>
                        <a:rPr lang="fr-F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drogues</a:t>
                      </a:r>
                      <a:endParaRPr lang="fr-FR" sz="16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(UD)</a:t>
                      </a:r>
                      <a:endParaRPr lang="fr-FR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Usagers de drogues injecteurs (UDI)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Prévalence </a:t>
                      </a:r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pour 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le VHC       (ARN VHC+)  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30%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Méconnaissance du statut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19%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39%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Pas d’antécédent de dépistage du VHC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9%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5%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213934"/>
              </p:ext>
            </p:extLst>
          </p:nvPr>
        </p:nvGraphicFramePr>
        <p:xfrm>
          <a:off x="543531" y="5534007"/>
          <a:ext cx="8298644" cy="77531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393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4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6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UDI Francophones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N=689</a:t>
                      </a:r>
                      <a:endParaRPr lang="fr-FR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UDI Russophones</a:t>
                      </a:r>
                    </a:p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N=50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Prévalence </a:t>
                      </a:r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VHC       (</a:t>
                      </a:r>
                      <a:r>
                        <a:rPr lang="fr-FR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anti VHC +)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67%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90%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1519" y="5370080"/>
            <a:ext cx="8570883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fr-FR" sz="1600" dirty="0"/>
              <a:t>A</a:t>
            </a:r>
            <a:r>
              <a:rPr lang="fr-FR" sz="1600" dirty="0" smtClean="0"/>
              <a:t>nalyse complémentaire Paris, 2013 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6372036"/>
            <a:ext cx="828092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 err="1">
                <a:solidFill>
                  <a:schemeClr val="accent6"/>
                </a:solidFill>
              </a:rPr>
              <a:t>Jauffret-Roustide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smtClean="0">
                <a:solidFill>
                  <a:schemeClr val="accent6"/>
                </a:solidFill>
              </a:rPr>
              <a:t>M et al. Comparaison </a:t>
            </a:r>
            <a:r>
              <a:rPr lang="fr-FR" sz="1200" dirty="0">
                <a:solidFill>
                  <a:schemeClr val="accent6"/>
                </a:solidFill>
              </a:rPr>
              <a:t>des profils, pratiques et situation vis-à-vis de l’hépatite C des usagers de drogues russophones et francophones à Paris, ANRS-Coquelicot </a:t>
            </a:r>
            <a:r>
              <a:rPr lang="fr-FR" sz="1200" dirty="0" err="1">
                <a:solidFill>
                  <a:schemeClr val="accent6"/>
                </a:solidFill>
              </a:rPr>
              <a:t>Study</a:t>
            </a:r>
            <a:r>
              <a:rPr lang="fr-FR" sz="1200" dirty="0">
                <a:solidFill>
                  <a:schemeClr val="accent6"/>
                </a:solidFill>
              </a:rPr>
              <a:t>, 2011-2013. </a:t>
            </a:r>
            <a:r>
              <a:rPr lang="fr-FR" sz="1200" dirty="0" smtClean="0">
                <a:solidFill>
                  <a:schemeClr val="accent6"/>
                </a:solidFill>
              </a:rPr>
              <a:t>Bull. </a:t>
            </a:r>
            <a:r>
              <a:rPr lang="fr-FR" sz="1200" dirty="0" err="1" smtClean="0">
                <a:solidFill>
                  <a:schemeClr val="accent6"/>
                </a:solidFill>
              </a:rPr>
              <a:t>Epidem</a:t>
            </a:r>
            <a:r>
              <a:rPr lang="fr-FR" sz="1200" dirty="0" smtClean="0">
                <a:solidFill>
                  <a:schemeClr val="accent6"/>
                </a:solidFill>
              </a:rPr>
              <a:t>. </a:t>
            </a:r>
            <a:r>
              <a:rPr lang="fr-FR" sz="1200" dirty="0" err="1" smtClean="0">
                <a:solidFill>
                  <a:schemeClr val="accent6"/>
                </a:solidFill>
              </a:rPr>
              <a:t>Hebd</a:t>
            </a:r>
            <a:r>
              <a:rPr lang="fr-FR" sz="1200" dirty="0" smtClean="0">
                <a:solidFill>
                  <a:schemeClr val="accent6"/>
                </a:solidFill>
              </a:rPr>
              <a:t>. 2017 ; (14-15)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9552" y="4841143"/>
            <a:ext cx="84249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 err="1" smtClean="0">
                <a:solidFill>
                  <a:schemeClr val="accent6"/>
                </a:solidFill>
              </a:rPr>
              <a:t>Leon</a:t>
            </a:r>
            <a:r>
              <a:rPr lang="fr-FR" sz="1200" dirty="0" smtClean="0">
                <a:solidFill>
                  <a:schemeClr val="accent6"/>
                </a:solidFill>
              </a:rPr>
              <a:t> L et al. </a:t>
            </a:r>
            <a:r>
              <a:rPr lang="en-US" sz="1200" dirty="0">
                <a:solidFill>
                  <a:schemeClr val="accent6"/>
                </a:solidFill>
              </a:rPr>
              <a:t>Age- and time-dependent prevalence and incidence of hepatitis C virus infection in drug users in France, </a:t>
            </a:r>
            <a:endParaRPr lang="en-US" sz="1200" dirty="0" smtClean="0">
              <a:solidFill>
                <a:schemeClr val="accent6"/>
              </a:solidFill>
            </a:endParaRPr>
          </a:p>
          <a:p>
            <a:r>
              <a:rPr lang="en-US" sz="1200" dirty="0" smtClean="0">
                <a:solidFill>
                  <a:schemeClr val="accent6"/>
                </a:solidFill>
              </a:rPr>
              <a:t>2004–2011</a:t>
            </a:r>
            <a:r>
              <a:rPr lang="en-US" sz="1200" dirty="0">
                <a:solidFill>
                  <a:schemeClr val="accent6"/>
                </a:solidFill>
              </a:rPr>
              <a:t>: model-based estimation from two national cross-sectional </a:t>
            </a:r>
            <a:r>
              <a:rPr lang="en-US" sz="1200" dirty="0" err="1" smtClean="0">
                <a:solidFill>
                  <a:schemeClr val="accent6"/>
                </a:solidFill>
              </a:rPr>
              <a:t>serosurveys</a:t>
            </a:r>
            <a:r>
              <a:rPr lang="en-US" sz="1200" dirty="0" smtClean="0">
                <a:solidFill>
                  <a:schemeClr val="accent6"/>
                </a:solidFill>
              </a:rPr>
              <a:t>. </a:t>
            </a:r>
            <a:r>
              <a:rPr lang="fr-FR" sz="1200" dirty="0" err="1" smtClean="0">
                <a:solidFill>
                  <a:schemeClr val="accent6"/>
                </a:solidFill>
              </a:rPr>
              <a:t>Epidem</a:t>
            </a:r>
            <a:r>
              <a:rPr lang="fr-FR" sz="1200" dirty="0" smtClean="0">
                <a:solidFill>
                  <a:schemeClr val="accent6"/>
                </a:solidFill>
              </a:rPr>
              <a:t>. Inf. </a:t>
            </a:r>
            <a:r>
              <a:rPr lang="en-US" sz="1200" dirty="0" smtClean="0">
                <a:solidFill>
                  <a:schemeClr val="accent6"/>
                </a:solidFill>
              </a:rPr>
              <a:t>145</a:t>
            </a:r>
            <a:r>
              <a:rPr lang="en-US" sz="1200" dirty="0">
                <a:solidFill>
                  <a:schemeClr val="accent6"/>
                </a:solidFill>
              </a:rPr>
              <a:t>, </a:t>
            </a:r>
            <a:r>
              <a:rPr lang="en-US" sz="1200" dirty="0" smtClean="0">
                <a:solidFill>
                  <a:schemeClr val="accent6"/>
                </a:solidFill>
              </a:rPr>
              <a:t>5, 2017, 895-907</a:t>
            </a:r>
            <a:endParaRPr lang="fr-FR" sz="1200" dirty="0" smtClean="0">
              <a:solidFill>
                <a:schemeClr val="accent6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84352"/>
              </p:ext>
            </p:extLst>
          </p:nvPr>
        </p:nvGraphicFramePr>
        <p:xfrm>
          <a:off x="530690" y="4509120"/>
          <a:ext cx="8298644" cy="28041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393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4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810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Incidence du VHC (</a:t>
                      </a:r>
                      <a:r>
                        <a:rPr lang="fr-FR" sz="16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Ac</a:t>
                      </a: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anti VHC)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4·4/100 pa 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11·2/100 </a:t>
                      </a:r>
                      <a:r>
                        <a:rPr lang="fr-FR" sz="1600" b="1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pa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02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 C : Usagers de drogues injecteurs</a:t>
            </a:r>
            <a:br>
              <a:rPr lang="fr-FR" dirty="0" smtClean="0"/>
            </a:br>
            <a:r>
              <a:rPr lang="fr-FR" dirty="0" smtClean="0"/>
              <a:t>Etudes Coquelicot, </a:t>
            </a:r>
            <a:r>
              <a:rPr lang="fr-FR" dirty="0" err="1" smtClean="0"/>
              <a:t>Recap</a:t>
            </a:r>
            <a:r>
              <a:rPr lang="fr-FR" dirty="0" smtClean="0"/>
              <a:t>, </a:t>
            </a:r>
            <a:r>
              <a:rPr lang="fr-FR" dirty="0" err="1" smtClean="0"/>
              <a:t>Ena-Caarud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96008" y="6525344"/>
            <a:ext cx="5480248" cy="115416"/>
          </a:xfrm>
        </p:spPr>
        <p:txBody>
          <a:bodyPr/>
          <a:lstStyle/>
          <a:p>
            <a:r>
              <a:rPr lang="fr-FR" dirty="0"/>
              <a:t>Communication régionale des données de surveillance hépatites B et </a:t>
            </a:r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95536" y="1844824"/>
            <a:ext cx="8437783" cy="4824536"/>
          </a:xfrm>
          <a:solidFill>
            <a:schemeClr val="bg1"/>
          </a:solidFill>
        </p:spPr>
        <p:txBody>
          <a:bodyPr/>
          <a:lstStyle/>
          <a:p>
            <a:pPr marL="144000" lvl="4" indent="0">
              <a:spcBef>
                <a:spcPts val="600"/>
              </a:spcBef>
              <a:buNone/>
            </a:pPr>
            <a:r>
              <a:rPr lang="fr-FR" sz="1600" b="1" dirty="0" smtClean="0"/>
              <a:t>Evolution de la prévalence de l’hépatite C chez les UDI, France, 2004-2015 </a:t>
            </a:r>
          </a:p>
          <a:p>
            <a:pPr marL="144000" lvl="4" indent="0">
              <a:spcBef>
                <a:spcPts val="600"/>
              </a:spcBef>
              <a:buNone/>
            </a:pPr>
            <a:r>
              <a:rPr lang="fr-FR" sz="1600" b="1" dirty="0" smtClean="0"/>
              <a:t>(</a:t>
            </a:r>
            <a:r>
              <a:rPr lang="fr-FR" sz="1600" b="1" dirty="0" err="1" smtClean="0"/>
              <a:t>Ac</a:t>
            </a:r>
            <a:r>
              <a:rPr lang="fr-FR" sz="1600" b="1" dirty="0" smtClean="0"/>
              <a:t> anti-VHC et déclaratif)</a:t>
            </a:r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 smtClean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 smtClean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 smtClean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 smtClean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 smtClean="0"/>
          </a:p>
          <a:p>
            <a:pPr lvl="4">
              <a:spcBef>
                <a:spcPts val="600"/>
              </a:spcBef>
              <a:buFontTx/>
              <a:buChar char="-"/>
            </a:pPr>
            <a:endParaRPr lang="fr-FR" sz="1400" b="1" dirty="0" smtClean="0"/>
          </a:p>
          <a:p>
            <a:pPr marL="144000" lvl="4" indent="0">
              <a:spcBef>
                <a:spcPts val="600"/>
              </a:spcBef>
              <a:buNone/>
            </a:pPr>
            <a:r>
              <a:rPr lang="fr-FR" sz="2100" b="1" dirty="0" smtClean="0"/>
              <a:t> </a:t>
            </a:r>
            <a:endParaRPr lang="fr-FR" sz="2100" b="1" dirty="0"/>
          </a:p>
          <a:p>
            <a:pPr lvl="4">
              <a:spcBef>
                <a:spcPts val="600"/>
              </a:spcBef>
            </a:pPr>
            <a:endParaRPr lang="fr-FR" sz="1400" b="1" dirty="0" smtClean="0"/>
          </a:p>
          <a:p>
            <a:pPr lvl="4">
              <a:spcBef>
                <a:spcPts val="600"/>
              </a:spcBef>
            </a:pPr>
            <a:endParaRPr lang="fr-FR" sz="1400" b="1" dirty="0"/>
          </a:p>
          <a:p>
            <a:pPr lvl="4">
              <a:spcBef>
                <a:spcPts val="600"/>
              </a:spcBef>
            </a:pPr>
            <a:endParaRPr lang="fr-FR" sz="1400" b="1" dirty="0" smtClean="0"/>
          </a:p>
          <a:p>
            <a:pPr lvl="4">
              <a:spcBef>
                <a:spcPts val="600"/>
              </a:spcBef>
            </a:pPr>
            <a:endParaRPr lang="fr-FR" sz="1400" b="1" dirty="0"/>
          </a:p>
          <a:p>
            <a:pPr lvl="4">
              <a:spcBef>
                <a:spcPts val="600"/>
              </a:spcBef>
            </a:pPr>
            <a:endParaRPr lang="fr-FR" sz="1400" b="1" dirty="0" smtClean="0"/>
          </a:p>
          <a:p>
            <a:pPr lvl="4">
              <a:spcBef>
                <a:spcPts val="600"/>
              </a:spcBef>
            </a:pPr>
            <a:endParaRPr lang="fr-FR" sz="1400" b="1" dirty="0"/>
          </a:p>
          <a:p>
            <a:pPr lvl="4">
              <a:spcBef>
                <a:spcPts val="600"/>
              </a:spcBef>
            </a:pPr>
            <a:endParaRPr lang="fr-FR" sz="1400" b="1" dirty="0" smtClean="0"/>
          </a:p>
          <a:p>
            <a:pPr marL="0" lvl="2" indent="0">
              <a:spcBef>
                <a:spcPts val="600"/>
              </a:spcBef>
              <a:buNone/>
            </a:pPr>
            <a:r>
              <a:rPr lang="fr-FR" sz="1400" b="1" dirty="0" smtClean="0"/>
              <a:t>	</a:t>
            </a:r>
            <a:r>
              <a:rPr lang="fr-FR" sz="1400" b="1" dirty="0"/>
              <a:t>	</a:t>
            </a:r>
            <a:endParaRPr lang="fr-FR" sz="1400" b="1" dirty="0" smtClean="0"/>
          </a:p>
          <a:p>
            <a:pPr marL="0" lvl="2" indent="0">
              <a:spcBef>
                <a:spcPts val="600"/>
              </a:spcBef>
              <a:buNone/>
            </a:pPr>
            <a:endParaRPr lang="fr-FR" sz="1400" b="1" dirty="0"/>
          </a:p>
          <a:p>
            <a:pPr marL="0" lvl="2" indent="0">
              <a:spcBef>
                <a:spcPts val="600"/>
              </a:spcBef>
              <a:buNone/>
            </a:pPr>
            <a:endParaRPr lang="fr-FR" sz="1400" b="1" dirty="0" smtClean="0"/>
          </a:p>
          <a:p>
            <a:pPr marL="0" lvl="2" indent="0">
              <a:spcBef>
                <a:spcPts val="600"/>
              </a:spcBef>
              <a:buNone/>
            </a:pPr>
            <a:endParaRPr lang="fr-FR" sz="1400" b="1" dirty="0"/>
          </a:p>
          <a:p>
            <a:pPr marL="0" lvl="2" indent="0">
              <a:spcBef>
                <a:spcPts val="600"/>
              </a:spcBef>
              <a:buNone/>
            </a:pPr>
            <a:endParaRPr lang="fr-FR" sz="1400" b="1" dirty="0" smtClean="0"/>
          </a:p>
          <a:p>
            <a:pPr marL="0" lvl="2" indent="0">
              <a:spcBef>
                <a:spcPts val="600"/>
              </a:spcBef>
              <a:buNone/>
            </a:pPr>
            <a:endParaRPr lang="fr-FR" sz="1400" b="1" dirty="0"/>
          </a:p>
          <a:p>
            <a:pPr marL="0" lvl="2" indent="0">
              <a:spcBef>
                <a:spcPts val="600"/>
              </a:spcBef>
              <a:buNone/>
            </a:pPr>
            <a:endParaRPr lang="fr-FR" sz="1400" b="1" dirty="0" smtClean="0"/>
          </a:p>
          <a:p>
            <a:pPr lvl="2">
              <a:spcBef>
                <a:spcPts val="600"/>
              </a:spcBef>
            </a:pPr>
            <a:endParaRPr lang="fr-FR" sz="1400" b="1" dirty="0"/>
          </a:p>
          <a:p>
            <a:endParaRPr lang="fr-FR" dirty="0" smtClean="0"/>
          </a:p>
          <a:p>
            <a:r>
              <a:rPr lang="fr-FR" dirty="0"/>
              <a:t>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73" y="2521614"/>
            <a:ext cx="7950167" cy="409279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467544" y="6237312"/>
            <a:ext cx="8561727" cy="53860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 err="1" smtClean="0">
                <a:solidFill>
                  <a:schemeClr val="accent6"/>
                </a:solidFill>
              </a:rPr>
              <a:t>Recap</a:t>
            </a:r>
            <a:r>
              <a:rPr lang="fr-FR" sz="1300" dirty="0" smtClean="0">
                <a:solidFill>
                  <a:schemeClr val="accent6"/>
                </a:solidFill>
              </a:rPr>
              <a:t> et </a:t>
            </a:r>
            <a:r>
              <a:rPr lang="fr-FR" sz="1300" dirty="0" err="1" smtClean="0">
                <a:solidFill>
                  <a:schemeClr val="accent6"/>
                </a:solidFill>
              </a:rPr>
              <a:t>Ena</a:t>
            </a:r>
            <a:r>
              <a:rPr lang="fr-FR" sz="1300" dirty="0" smtClean="0">
                <a:solidFill>
                  <a:schemeClr val="accent6"/>
                </a:solidFill>
              </a:rPr>
              <a:t>-CAARUD : données OFDT</a:t>
            </a:r>
          </a:p>
          <a:p>
            <a:r>
              <a:rPr lang="fr-FR" sz="1100" dirty="0">
                <a:solidFill>
                  <a:schemeClr val="accent6"/>
                </a:solidFill>
              </a:rPr>
              <a:t>S. Vaux et coll. Surveillance des hépatites B et C. Santé publique France ; 2017. 28p </a:t>
            </a:r>
            <a:r>
              <a:rPr lang="fr-FR" sz="1100" dirty="0">
                <a:solidFill>
                  <a:schemeClr val="accent6"/>
                </a:solidFill>
                <a:hlinkClick r:id="rId3"/>
              </a:rPr>
              <a:t>http://invs.santepubliquefrance.fr/Publications-et-outils/Rapports-et-syntheses/Maladies-infectieuses/2017/Surveillance-des-hepatites-B-et-C</a:t>
            </a:r>
            <a:endParaRPr lang="fr-FR" sz="13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 C : Usagers de drogues</a:t>
            </a:r>
            <a:br>
              <a:rPr lang="fr-FR" dirty="0" smtClean="0"/>
            </a:br>
            <a:r>
              <a:rPr lang="fr-FR" dirty="0" smtClean="0"/>
              <a:t>Etude </a:t>
            </a:r>
            <a:r>
              <a:rPr lang="fr-FR" dirty="0" err="1" smtClean="0"/>
              <a:t>Recap</a:t>
            </a:r>
            <a:r>
              <a:rPr lang="fr-FR" dirty="0" smtClean="0"/>
              <a:t> / CSAPA, 2015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96008" y="6525344"/>
            <a:ext cx="5480248" cy="115416"/>
          </a:xfrm>
        </p:spPr>
        <p:txBody>
          <a:bodyPr/>
          <a:lstStyle/>
          <a:p>
            <a:r>
              <a:rPr lang="fr-FR" dirty="0"/>
              <a:t>Communication régionale des données de surveillance hépatites B et </a:t>
            </a:r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95536" y="1844824"/>
            <a:ext cx="8437783" cy="4824536"/>
          </a:xfrm>
          <a:solidFill>
            <a:schemeClr val="bg1"/>
          </a:solidFill>
        </p:spPr>
        <p:txBody>
          <a:bodyPr/>
          <a:lstStyle/>
          <a:p>
            <a:pPr marL="144000" lvl="4" indent="0" algn="r">
              <a:spcBef>
                <a:spcPts val="600"/>
              </a:spcBef>
              <a:buNone/>
            </a:pPr>
            <a:r>
              <a:rPr lang="fr-FR" sz="1600" b="1" dirty="0" smtClean="0"/>
              <a:t>Prévalence déclarée de l’infection par le VHC chez les UDI en CSAPA, France, 2015 </a:t>
            </a:r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 smtClean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 smtClean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 smtClean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 smtClean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/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 smtClean="0"/>
          </a:p>
          <a:p>
            <a:pPr lvl="4">
              <a:spcBef>
                <a:spcPts val="600"/>
              </a:spcBef>
              <a:buFontTx/>
              <a:buChar char="-"/>
            </a:pPr>
            <a:endParaRPr lang="fr-FR" sz="1400" b="1" dirty="0" smtClean="0"/>
          </a:p>
          <a:p>
            <a:pPr marL="144000" lvl="4" indent="0">
              <a:spcBef>
                <a:spcPts val="600"/>
              </a:spcBef>
              <a:buNone/>
            </a:pPr>
            <a:r>
              <a:rPr lang="fr-FR" sz="2100" b="1" dirty="0" smtClean="0"/>
              <a:t> </a:t>
            </a:r>
            <a:endParaRPr lang="fr-FR" sz="2100" b="1" dirty="0"/>
          </a:p>
          <a:p>
            <a:pPr lvl="4">
              <a:spcBef>
                <a:spcPts val="600"/>
              </a:spcBef>
            </a:pPr>
            <a:endParaRPr lang="fr-FR" sz="1400" b="1" dirty="0" smtClean="0"/>
          </a:p>
          <a:p>
            <a:pPr lvl="4">
              <a:spcBef>
                <a:spcPts val="600"/>
              </a:spcBef>
            </a:pPr>
            <a:endParaRPr lang="fr-FR" sz="1400" b="1" dirty="0"/>
          </a:p>
          <a:p>
            <a:pPr lvl="4">
              <a:spcBef>
                <a:spcPts val="600"/>
              </a:spcBef>
            </a:pPr>
            <a:endParaRPr lang="fr-FR" sz="1400" b="1" dirty="0" smtClean="0"/>
          </a:p>
          <a:p>
            <a:pPr lvl="4">
              <a:spcBef>
                <a:spcPts val="600"/>
              </a:spcBef>
            </a:pPr>
            <a:endParaRPr lang="fr-FR" sz="1400" b="1" dirty="0"/>
          </a:p>
          <a:p>
            <a:pPr lvl="4">
              <a:spcBef>
                <a:spcPts val="600"/>
              </a:spcBef>
            </a:pPr>
            <a:endParaRPr lang="fr-FR" sz="1400" b="1" dirty="0" smtClean="0"/>
          </a:p>
          <a:p>
            <a:pPr lvl="4">
              <a:spcBef>
                <a:spcPts val="600"/>
              </a:spcBef>
            </a:pPr>
            <a:endParaRPr lang="fr-FR" sz="1400" b="1" dirty="0"/>
          </a:p>
          <a:p>
            <a:pPr lvl="4">
              <a:spcBef>
                <a:spcPts val="600"/>
              </a:spcBef>
            </a:pPr>
            <a:endParaRPr lang="fr-FR" sz="1400" b="1" dirty="0" smtClean="0"/>
          </a:p>
          <a:p>
            <a:pPr marL="0" lvl="2" indent="0">
              <a:spcBef>
                <a:spcPts val="600"/>
              </a:spcBef>
              <a:buNone/>
            </a:pPr>
            <a:r>
              <a:rPr lang="fr-FR" sz="1400" b="1" dirty="0" smtClean="0"/>
              <a:t>	</a:t>
            </a:r>
            <a:r>
              <a:rPr lang="fr-FR" sz="1400" b="1" dirty="0"/>
              <a:t>	</a:t>
            </a:r>
            <a:endParaRPr lang="fr-FR" sz="1400" b="1" dirty="0" smtClean="0"/>
          </a:p>
          <a:p>
            <a:pPr marL="0" lvl="2" indent="0">
              <a:spcBef>
                <a:spcPts val="600"/>
              </a:spcBef>
              <a:buNone/>
            </a:pPr>
            <a:endParaRPr lang="fr-FR" sz="1400" b="1" dirty="0"/>
          </a:p>
          <a:p>
            <a:pPr marL="0" lvl="2" indent="0">
              <a:spcBef>
                <a:spcPts val="600"/>
              </a:spcBef>
              <a:buNone/>
            </a:pPr>
            <a:endParaRPr lang="fr-FR" sz="1400" b="1" dirty="0" smtClean="0"/>
          </a:p>
          <a:p>
            <a:pPr marL="0" lvl="2" indent="0">
              <a:spcBef>
                <a:spcPts val="600"/>
              </a:spcBef>
              <a:buNone/>
            </a:pPr>
            <a:endParaRPr lang="fr-FR" sz="1400" b="1" dirty="0"/>
          </a:p>
          <a:p>
            <a:pPr marL="0" lvl="2" indent="0">
              <a:spcBef>
                <a:spcPts val="600"/>
              </a:spcBef>
              <a:buNone/>
            </a:pPr>
            <a:endParaRPr lang="fr-FR" sz="1400" b="1" dirty="0" smtClean="0"/>
          </a:p>
          <a:p>
            <a:pPr marL="0" lvl="2" indent="0">
              <a:spcBef>
                <a:spcPts val="600"/>
              </a:spcBef>
              <a:buNone/>
            </a:pPr>
            <a:endParaRPr lang="fr-FR" sz="1400" b="1" dirty="0"/>
          </a:p>
          <a:p>
            <a:pPr marL="0" lvl="2" indent="0">
              <a:spcBef>
                <a:spcPts val="600"/>
              </a:spcBef>
              <a:buNone/>
            </a:pPr>
            <a:endParaRPr lang="fr-FR" sz="1400" b="1" dirty="0" smtClean="0"/>
          </a:p>
          <a:p>
            <a:pPr lvl="2">
              <a:spcBef>
                <a:spcPts val="600"/>
              </a:spcBef>
            </a:pPr>
            <a:endParaRPr lang="fr-FR" sz="1400" b="1" dirty="0"/>
          </a:p>
          <a:p>
            <a:endParaRPr lang="fr-FR" dirty="0" smtClean="0"/>
          </a:p>
          <a:p>
            <a:r>
              <a:rPr lang="fr-FR" dirty="0"/>
              <a:t>	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6112023"/>
            <a:ext cx="7878159" cy="70788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b="1" dirty="0" smtClean="0">
                <a:solidFill>
                  <a:schemeClr val="accent6"/>
                </a:solidFill>
              </a:rPr>
              <a:t>Source : OFDT (Enquête </a:t>
            </a:r>
            <a:r>
              <a:rPr lang="fr-FR" sz="1300" b="1" dirty="0" err="1" smtClean="0">
                <a:solidFill>
                  <a:schemeClr val="accent6"/>
                </a:solidFill>
              </a:rPr>
              <a:t>Recap</a:t>
            </a:r>
            <a:r>
              <a:rPr lang="fr-FR" sz="1300" b="1" dirty="0" smtClean="0">
                <a:solidFill>
                  <a:schemeClr val="accent6"/>
                </a:solidFill>
              </a:rPr>
              <a:t>/</a:t>
            </a:r>
            <a:r>
              <a:rPr lang="fr-FR" sz="1300" b="1" dirty="0" err="1" smtClean="0">
                <a:solidFill>
                  <a:schemeClr val="accent6"/>
                </a:solidFill>
              </a:rPr>
              <a:t>Csapa</a:t>
            </a:r>
            <a:r>
              <a:rPr lang="fr-FR" sz="1300" b="1" dirty="0" smtClean="0">
                <a:solidFill>
                  <a:schemeClr val="accent6"/>
                </a:solidFill>
              </a:rPr>
              <a:t> 2007-2015</a:t>
            </a:r>
            <a:r>
              <a:rPr lang="fr-FR" sz="1300" dirty="0" smtClean="0">
                <a:solidFill>
                  <a:schemeClr val="accent6"/>
                </a:solidFill>
              </a:rPr>
              <a:t>)</a:t>
            </a:r>
          </a:p>
          <a:p>
            <a:r>
              <a:rPr lang="fr-FR" sz="1100" dirty="0">
                <a:solidFill>
                  <a:schemeClr val="accent6"/>
                </a:solidFill>
              </a:rPr>
              <a:t>S. Vaux et coll. Surveillance des hépatites B et C. </a:t>
            </a:r>
            <a:r>
              <a:rPr lang="fr-FR" sz="1100" dirty="0" smtClean="0">
                <a:solidFill>
                  <a:schemeClr val="accent6"/>
                </a:solidFill>
              </a:rPr>
              <a:t>Santé publique France ; 2017. 28p </a:t>
            </a:r>
            <a:r>
              <a:rPr lang="fr-FR" sz="1100" dirty="0">
                <a:solidFill>
                  <a:schemeClr val="accent6"/>
                </a:solidFill>
                <a:hlinkClick r:id="rId2"/>
              </a:rPr>
              <a:t>http://</a:t>
            </a:r>
            <a:r>
              <a:rPr lang="fr-FR" sz="1100" dirty="0" smtClean="0">
                <a:solidFill>
                  <a:schemeClr val="accent6"/>
                </a:solidFill>
                <a:hlinkClick r:id="rId2"/>
              </a:rPr>
              <a:t>invs.santepubliquefrance.fr/Publications-et-outils/Rapports-et-syntheses/Maladies-infectieuses/2017/Surveillance-des-hepatites-B-et-C</a:t>
            </a:r>
            <a:endParaRPr lang="fr-FR" sz="1300" dirty="0" smtClean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7" b="2445"/>
          <a:stretch/>
        </p:blipFill>
        <p:spPr bwMode="auto">
          <a:xfrm>
            <a:off x="179512" y="2323703"/>
            <a:ext cx="4856034" cy="355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8999"/>
            <a:ext cx="4392488" cy="160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38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397554" cy="9361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900" dirty="0" smtClean="0"/>
              <a:t>Prévention de l’hépatite C : poursuivre la stratégie de réduction des risques chez les UDI</a:t>
            </a:r>
            <a:endParaRPr lang="en-GB" sz="1900" dirty="0"/>
          </a:p>
        </p:txBody>
      </p:sp>
      <p:sp>
        <p:nvSpPr>
          <p:cNvPr id="4" name="Rectangle 2051"/>
          <p:cNvSpPr txBox="1">
            <a:spLocks noChangeArrowheads="1"/>
          </p:cNvSpPr>
          <p:nvPr/>
        </p:nvSpPr>
        <p:spPr bwMode="auto">
          <a:xfrm>
            <a:off x="323528" y="1772816"/>
            <a:ext cx="8712968" cy="408487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lnSpc>
                <a:spcPct val="130000"/>
              </a:lnSpc>
              <a:spcBef>
                <a:spcPts val="432"/>
              </a:spcBef>
              <a:spcAft>
                <a:spcPts val="600"/>
              </a:spcAft>
              <a:buClr>
                <a:srgbClr val="E30056"/>
              </a:buClr>
              <a:buNone/>
              <a:defRPr/>
            </a:pPr>
            <a:r>
              <a:rPr lang="fr-FR" altLang="fr-FR" sz="1800" kern="0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fr-FR" altLang="fr-FR" sz="1800" kern="0" dirty="0" smtClean="0">
                <a:solidFill>
                  <a:schemeClr val="accent6">
                    <a:lumMod val="50000"/>
                  </a:schemeClr>
                </a:solidFill>
              </a:rPr>
              <a:t>lusieurs </a:t>
            </a:r>
            <a:r>
              <a:rPr lang="fr-FR" altLang="fr-FR" sz="1800" dirty="0" smtClean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indicateurs préoccupants*: (étude Coquelicot)</a:t>
            </a:r>
            <a:endParaRPr lang="fr-FR" altLang="fr-FR" sz="1800" dirty="0">
              <a:solidFill>
                <a:schemeClr val="accent6">
                  <a:lumMod val="50000"/>
                </a:schemeClr>
              </a:solidFill>
              <a:ea typeface="MS PGothic" panose="020B0600070205080204" pitchFamily="34" charset="-128"/>
            </a:endParaRPr>
          </a:p>
          <a:p>
            <a:pPr marL="800100" lvl="3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fr-FR" sz="1800" dirty="0" smtClean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Incidence du VHC chez UDI : 	- 2004 : 	15,4 / 100 </a:t>
            </a:r>
            <a:r>
              <a:rPr lang="fr-FR" altLang="fr-FR" sz="1800" dirty="0" err="1" smtClean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pa</a:t>
            </a:r>
            <a:r>
              <a:rPr lang="fr-FR" altLang="fr-FR" sz="1800" dirty="0" smtClean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	[11,9-19,3]</a:t>
            </a:r>
          </a:p>
          <a:p>
            <a:pPr marL="457200" lvl="3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fr-FR" altLang="fr-FR" sz="18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	</a:t>
            </a:r>
            <a:r>
              <a:rPr lang="fr-FR" altLang="fr-FR" sz="1800" dirty="0" smtClean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				- 2011 : 	11,2 /100 </a:t>
            </a:r>
            <a:r>
              <a:rPr lang="fr-FR" altLang="fr-FR" sz="1800" dirty="0" err="1" smtClean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pa</a:t>
            </a:r>
            <a:r>
              <a:rPr lang="fr-FR" altLang="fr-FR" sz="18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fr-FR" altLang="fr-FR" sz="1800" dirty="0" smtClean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	[9,0-19,0]</a:t>
            </a:r>
          </a:p>
          <a:p>
            <a:pPr marL="800100" lvl="3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fr-FR" sz="1800" dirty="0" smtClean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Augmentation </a:t>
            </a:r>
            <a:r>
              <a:rPr lang="fr-FR" altLang="fr-FR" sz="18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des pratiques à risque : partage de la </a:t>
            </a:r>
            <a:r>
              <a:rPr lang="fr-FR" altLang="fr-FR" sz="1800" dirty="0" smtClean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seringue : </a:t>
            </a:r>
          </a:p>
          <a:p>
            <a:pPr marL="1257300" lvl="4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1800" dirty="0" smtClean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de 13</a:t>
            </a:r>
            <a:r>
              <a:rPr lang="fr-FR" altLang="fr-FR" sz="18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% </a:t>
            </a:r>
            <a:r>
              <a:rPr lang="fr-FR" altLang="fr-FR" sz="1800" dirty="0" smtClean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en 2004-2005 </a:t>
            </a:r>
          </a:p>
          <a:p>
            <a:pPr marL="1257300" lvl="4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1800" dirty="0" smtClean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à 26% en 2011-2013</a:t>
            </a:r>
            <a:endParaRPr lang="fr-FR" altLang="fr-FR" sz="1800" dirty="0">
              <a:solidFill>
                <a:schemeClr val="accent6">
                  <a:lumMod val="50000"/>
                </a:schemeClr>
              </a:solidFill>
              <a:ea typeface="MS PGothic" panose="020B0600070205080204" pitchFamily="34" charset="-128"/>
            </a:endParaRPr>
          </a:p>
          <a:p>
            <a:pPr marL="800100" lvl="3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fr-FR" sz="18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Difficultés à se procurer des seringues au cours des 6 derniers mois : 30</a:t>
            </a:r>
            <a:r>
              <a:rPr lang="fr-FR" altLang="fr-FR" sz="1800" dirty="0" smtClean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% en 2011-2013</a:t>
            </a:r>
            <a:endParaRPr lang="fr-FR" altLang="fr-FR" sz="1800" dirty="0">
              <a:solidFill>
                <a:schemeClr val="accent6">
                  <a:lumMod val="50000"/>
                </a:schemeClr>
              </a:solidFill>
              <a:ea typeface="MS PGothic" panose="020B0600070205080204" pitchFamily="34" charset="-128"/>
            </a:endParaRPr>
          </a:p>
          <a:p>
            <a:pPr marL="800100" lvl="3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fr-FR" sz="18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Dernière injection réalisée dans l’espace public : 33</a:t>
            </a:r>
            <a:r>
              <a:rPr lang="fr-FR" altLang="fr-FR" sz="1800" dirty="0" smtClean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%.</a:t>
            </a:r>
          </a:p>
          <a:p>
            <a:pPr marL="800100" lvl="3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fr-FR" altLang="fr-FR" sz="1800" dirty="0" smtClean="0">
              <a:solidFill>
                <a:schemeClr val="accent6">
                  <a:lumMod val="50000"/>
                </a:schemeClr>
              </a:solidFill>
              <a:ea typeface="MS PGothic" panose="020B0600070205080204" pitchFamily="34" charset="-128"/>
            </a:endParaRPr>
          </a:p>
          <a:p>
            <a:pPr marL="800100" lvl="3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fr-FR" altLang="fr-FR" dirty="0">
              <a:solidFill>
                <a:schemeClr val="accent6">
                  <a:lumMod val="50000"/>
                </a:schemeClr>
              </a:solidFill>
              <a:ea typeface="MS PGothic" panose="020B0600070205080204" pitchFamily="34" charset="-128"/>
            </a:endParaRPr>
          </a:p>
          <a:p>
            <a:pPr algn="just" eaLnBrk="1" hangingPunct="1">
              <a:lnSpc>
                <a:spcPct val="130000"/>
              </a:lnSpc>
              <a:spcBef>
                <a:spcPts val="432"/>
              </a:spcBef>
              <a:spcAft>
                <a:spcPts val="600"/>
              </a:spcAft>
              <a:buClr>
                <a:srgbClr val="E30056"/>
              </a:buClr>
              <a:defRPr/>
            </a:pPr>
            <a:endParaRPr lang="fr-FR" altLang="fr-FR" sz="2400" kern="0" dirty="0">
              <a:solidFill>
                <a:srgbClr val="08080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5949280"/>
            <a:ext cx="7716040" cy="8891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+mj-lt"/>
              </a:rPr>
              <a:t>L. </a:t>
            </a:r>
            <a:r>
              <a:rPr lang="fr-FR" sz="1200" dirty="0" err="1" smtClean="0">
                <a:latin typeface="+mj-lt"/>
              </a:rPr>
              <a:t>Leon</a:t>
            </a:r>
            <a:r>
              <a:rPr lang="fr-FR" sz="1200" dirty="0" smtClean="0">
                <a:latin typeface="+mj-lt"/>
              </a:rPr>
              <a:t>. </a:t>
            </a:r>
            <a:r>
              <a:rPr lang="fr-FR" sz="1200" dirty="0" err="1" smtClean="0">
                <a:latin typeface="+mj-lt"/>
              </a:rPr>
              <a:t>Epidemiol</a:t>
            </a:r>
            <a:r>
              <a:rPr lang="fr-FR" sz="1200" dirty="0">
                <a:latin typeface="+mj-lt"/>
              </a:rPr>
              <a:t>. Infect. (2017), 145, 895–907</a:t>
            </a:r>
            <a:r>
              <a:rPr lang="fr-FR" sz="1200" dirty="0" smtClean="0">
                <a:latin typeface="+mj-lt"/>
              </a:rPr>
              <a:t>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+mj-lt"/>
              </a:rPr>
              <a:t>Weill Barillet et coll. </a:t>
            </a:r>
            <a:r>
              <a:rPr lang="fr-FR" sz="1200" dirty="0" err="1" smtClean="0">
                <a:latin typeface="+mj-lt"/>
              </a:rPr>
              <a:t>Resp</a:t>
            </a:r>
            <a:r>
              <a:rPr lang="fr-FR" sz="1200" dirty="0" smtClean="0">
                <a:latin typeface="+mj-lt"/>
              </a:rPr>
              <a:t>, 2016 sept; 64(4):301-12.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200" dirty="0" err="1" smtClean="0">
                <a:latin typeface="+mj-lt"/>
              </a:rPr>
              <a:t>Jauffret-Roustide</a:t>
            </a:r>
            <a:r>
              <a:rPr lang="fr-FR" sz="1200" dirty="0" smtClean="0">
                <a:latin typeface="+mj-lt"/>
              </a:rPr>
              <a:t> et al. Drug and </a:t>
            </a:r>
            <a:r>
              <a:rPr lang="fr-FR" sz="1200" dirty="0" err="1" smtClean="0">
                <a:latin typeface="+mj-lt"/>
              </a:rPr>
              <a:t>Alcohol</a:t>
            </a:r>
            <a:r>
              <a:rPr lang="fr-FR" sz="1200" dirty="0" smtClean="0">
                <a:latin typeface="+mj-lt"/>
              </a:rPr>
              <a:t> </a:t>
            </a:r>
            <a:r>
              <a:rPr lang="fr-FR" sz="1200" dirty="0" err="1" smtClean="0">
                <a:latin typeface="+mj-lt"/>
              </a:rPr>
              <a:t>Review</a:t>
            </a:r>
            <a:r>
              <a:rPr lang="fr-FR" sz="1200" dirty="0" smtClean="0">
                <a:latin typeface="+mj-lt"/>
              </a:rPr>
              <a:t>, 2017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27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0" y="2996952"/>
            <a:ext cx="9144000" cy="720080"/>
          </a:xfrm>
        </p:spPr>
        <p:txBody>
          <a:bodyPr/>
          <a:lstStyle/>
          <a:p>
            <a:pPr algn="ctr"/>
            <a:r>
              <a:rPr lang="fr-FR" sz="4000" dirty="0" smtClean="0"/>
              <a:t>Hépatite C</a:t>
            </a:r>
          </a:p>
          <a:p>
            <a:pPr algn="ctr"/>
            <a:r>
              <a:rPr lang="fr-FR" sz="3200" dirty="0" smtClean="0"/>
              <a:t>Chez les hommes ayant des rapports sexuels avec les hommes (HSH)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287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95536" y="2033465"/>
            <a:ext cx="8568952" cy="4824535"/>
          </a:xfrm>
        </p:spPr>
        <p:txBody>
          <a:bodyPr/>
          <a:lstStyle/>
          <a:p>
            <a:r>
              <a:rPr lang="fr-FR" sz="1800" dirty="0" smtClean="0"/>
              <a:t>Etude </a:t>
            </a:r>
            <a:r>
              <a:rPr lang="fr-FR" sz="1800" dirty="0" err="1" smtClean="0"/>
              <a:t>prevagay</a:t>
            </a:r>
            <a:r>
              <a:rPr lang="fr-FR" sz="1800" dirty="0" smtClean="0"/>
              <a:t> 2015</a:t>
            </a:r>
          </a:p>
          <a:p>
            <a:pPr marL="285750" lvl="1" indent="-285750">
              <a:buFontTx/>
              <a:buChar char="-"/>
            </a:pPr>
            <a:r>
              <a:rPr lang="fr-FR" sz="2000" dirty="0" smtClean="0"/>
              <a:t>Etude chez les </a:t>
            </a:r>
            <a:r>
              <a:rPr lang="fr-FR" sz="2000" b="1" dirty="0" smtClean="0"/>
              <a:t>HSH </a:t>
            </a:r>
            <a:r>
              <a:rPr lang="fr-FR" sz="2000" b="1" dirty="0"/>
              <a:t>fréquentant les lieux de convivialité </a:t>
            </a:r>
            <a:r>
              <a:rPr lang="fr-FR" sz="2000" b="1" dirty="0" smtClean="0"/>
              <a:t>gay </a:t>
            </a:r>
          </a:p>
          <a:p>
            <a:pPr marL="285750" lvl="1" indent="-285750">
              <a:buFontTx/>
              <a:buChar char="-"/>
            </a:pPr>
            <a:r>
              <a:rPr lang="fr-FR" sz="2000" dirty="0" smtClean="0"/>
              <a:t>Lille</a:t>
            </a:r>
            <a:r>
              <a:rPr lang="fr-FR" sz="2000" dirty="0"/>
              <a:t>, Lyon, Montpellier, Nice et </a:t>
            </a:r>
            <a:r>
              <a:rPr lang="fr-FR" sz="2000" dirty="0" smtClean="0"/>
              <a:t>Paris</a:t>
            </a:r>
          </a:p>
          <a:p>
            <a:pPr marL="285750" lvl="1" indent="-285750">
              <a:buFontTx/>
              <a:buChar char="-"/>
            </a:pPr>
            <a:endParaRPr lang="fr-FR" sz="2000" dirty="0" smtClean="0"/>
          </a:p>
          <a:p>
            <a:pPr marL="285750" lvl="1" indent="-285750">
              <a:buFontTx/>
              <a:buChar char="-"/>
            </a:pPr>
            <a:r>
              <a:rPr lang="fr-FR" sz="2000" dirty="0" smtClean="0"/>
              <a:t>Critères d’inclusion :</a:t>
            </a:r>
          </a:p>
          <a:p>
            <a:pPr marL="429750" lvl="2" indent="-285750">
              <a:buFontTx/>
              <a:buChar char="-"/>
            </a:pPr>
            <a:r>
              <a:rPr lang="fr-FR" sz="2000" dirty="0" smtClean="0"/>
              <a:t>Hommes volontaires, âgés d’au minimum 18 ans</a:t>
            </a:r>
          </a:p>
          <a:p>
            <a:pPr marL="429750" lvl="2" indent="-285750">
              <a:buFontTx/>
              <a:buChar char="-"/>
            </a:pPr>
            <a:r>
              <a:rPr lang="fr-FR" sz="2000" dirty="0" smtClean="0"/>
              <a:t>Avoir eu au moins un rapport sexuel avec un homme au cours des 12 derniers mois</a:t>
            </a:r>
          </a:p>
          <a:p>
            <a:pPr marL="429750" lvl="2" indent="-285750">
              <a:buFontTx/>
              <a:buChar char="-"/>
            </a:pPr>
            <a:r>
              <a:rPr lang="fr-FR" sz="2000" dirty="0" smtClean="0"/>
              <a:t>Lire et parler français </a:t>
            </a:r>
          </a:p>
          <a:p>
            <a:pPr marL="429750" lvl="2" indent="-285750">
              <a:buFontTx/>
              <a:buChar char="-"/>
            </a:pPr>
            <a:endParaRPr lang="fr-FR" sz="1600" dirty="0" smtClean="0"/>
          </a:p>
          <a:p>
            <a:pPr marL="429750" lvl="2" indent="-285750">
              <a:buFontTx/>
              <a:buChar char="-"/>
            </a:pPr>
            <a:endParaRPr lang="fr-FR" sz="1600" dirty="0"/>
          </a:p>
          <a:p>
            <a:pPr lvl="2" indent="0">
              <a:buNone/>
            </a:pPr>
            <a:endParaRPr lang="fr-FR" sz="1600" dirty="0" smtClean="0"/>
          </a:p>
          <a:p>
            <a:pPr lvl="2" indent="0">
              <a:buNone/>
            </a:pPr>
            <a:r>
              <a:rPr lang="fr-FR" sz="1600" dirty="0" smtClean="0"/>
              <a:t> </a:t>
            </a:r>
            <a:endParaRPr lang="fr-FR" sz="1400" dirty="0"/>
          </a:p>
        </p:txBody>
      </p:sp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Hommes ayant des rapports sexuels avec des Hommes (HSH)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70173" y="5877272"/>
            <a:ext cx="844130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 err="1"/>
              <a:t>Velter</a:t>
            </a:r>
            <a:r>
              <a:rPr lang="fr-FR" sz="1200" dirty="0"/>
              <a:t> </a:t>
            </a:r>
            <a:r>
              <a:rPr lang="fr-FR" sz="1200" dirty="0" smtClean="0"/>
              <a:t>A et coll. Bull </a:t>
            </a:r>
            <a:r>
              <a:rPr lang="fr-FR" sz="1200" dirty="0" err="1" smtClean="0"/>
              <a:t>Epidémiol</a:t>
            </a:r>
            <a:r>
              <a:rPr lang="fr-FR" sz="1200" dirty="0" smtClean="0"/>
              <a:t> </a:t>
            </a:r>
            <a:r>
              <a:rPr lang="fr-FR" sz="1200" dirty="0" err="1" smtClean="0"/>
              <a:t>Hebd</a:t>
            </a:r>
            <a:r>
              <a:rPr lang="fr-FR" sz="1200" dirty="0" smtClean="0"/>
              <a:t>. </a:t>
            </a:r>
            <a:r>
              <a:rPr lang="fr-FR" sz="1200" dirty="0"/>
              <a:t>2017;(18):347-54. </a:t>
            </a:r>
            <a:r>
              <a:rPr lang="fr-FR" sz="1200" dirty="0">
                <a:hlinkClick r:id="rId3"/>
              </a:rPr>
              <a:t>http://</a:t>
            </a:r>
            <a:r>
              <a:rPr lang="fr-FR" sz="1200" dirty="0" smtClean="0">
                <a:hlinkClick r:id="rId3"/>
              </a:rPr>
              <a:t>invs.santepubliquefrance.fr/beh/2017/18/2017_18_1.html</a:t>
            </a:r>
            <a:endParaRPr lang="fr-FR" sz="1200" dirty="0" smtClean="0"/>
          </a:p>
          <a:p>
            <a:r>
              <a:rPr lang="fr-FR" sz="1200" dirty="0" smtClean="0"/>
              <a:t>Vaux</a:t>
            </a:r>
            <a:r>
              <a:rPr lang="fr-FR" sz="1200" dirty="0"/>
              <a:t> </a:t>
            </a:r>
            <a:r>
              <a:rPr lang="fr-FR" sz="1200" dirty="0" smtClean="0"/>
              <a:t>S et coll. Bull </a:t>
            </a:r>
            <a:r>
              <a:rPr lang="fr-FR" sz="1200" dirty="0" err="1"/>
              <a:t>Epidémiol</a:t>
            </a:r>
            <a:r>
              <a:rPr lang="fr-FR" sz="1200" dirty="0"/>
              <a:t> </a:t>
            </a:r>
            <a:r>
              <a:rPr lang="fr-FR" sz="1200" dirty="0" err="1"/>
              <a:t>Hebd</a:t>
            </a:r>
            <a:r>
              <a:rPr lang="fr-FR" sz="1200" dirty="0"/>
              <a:t>. 2018;(11):195-203. </a:t>
            </a:r>
            <a:r>
              <a:rPr lang="fr-FR" sz="1200" dirty="0">
                <a:hlinkClick r:id="rId4"/>
              </a:rPr>
              <a:t>http://invs.santepubliquefrance.fr/beh/2018/11/2018_11_2.html</a:t>
            </a:r>
            <a:endParaRPr lang="fr-FR" sz="12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cap="small" dirty="0" smtClean="0"/>
              <a:t>Etude </a:t>
            </a:r>
            <a:r>
              <a:rPr lang="fr-FR" altLang="fr-FR" sz="2800" cap="small" dirty="0" err="1" smtClean="0"/>
              <a:t>prevagay</a:t>
            </a:r>
            <a:r>
              <a:rPr lang="fr-FR" altLang="fr-FR" sz="2800" cap="small" dirty="0" smtClean="0"/>
              <a:t/>
            </a:r>
            <a:br>
              <a:rPr lang="fr-FR" altLang="fr-FR" sz="2800" cap="small" dirty="0" smtClean="0"/>
            </a:br>
            <a:r>
              <a:rPr lang="fr-FR" altLang="fr-FR" sz="2800" cap="small" dirty="0" smtClean="0"/>
              <a:t>Méthode</a:t>
            </a:r>
            <a:endParaRPr lang="fr-FR" sz="2800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76023" y="3140968"/>
            <a:ext cx="3907946" cy="12241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altLang="fr-FR" sz="1800" dirty="0" smtClean="0">
                <a:solidFill>
                  <a:schemeClr val="tx1"/>
                </a:solidFill>
              </a:rPr>
              <a:t> Volet </a:t>
            </a:r>
            <a:r>
              <a:rPr lang="fr-FR" altLang="fr-FR" sz="1800" dirty="0">
                <a:solidFill>
                  <a:schemeClr val="tx1"/>
                </a:solidFill>
              </a:rPr>
              <a:t>biologique : </a:t>
            </a:r>
            <a:endParaRPr lang="fr-FR" altLang="fr-FR" sz="1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altLang="fr-FR" sz="1600" dirty="0">
                <a:solidFill>
                  <a:schemeClr val="tx1"/>
                </a:solidFill>
              </a:rPr>
              <a:t>Prélèvement de sang capillaire au bout du doigt </a:t>
            </a:r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139952" y="3140968"/>
            <a:ext cx="4824660" cy="24482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altLang="fr-FR" sz="2000" b="1" dirty="0" smtClean="0">
                <a:solidFill>
                  <a:schemeClr val="tx1"/>
                </a:solidFill>
                <a:latin typeface="Arial Narrow" pitchFamily="34" charset="0"/>
                <a:cs typeface="ＭＳ Ｐゴシック" pitchFamily="34" charset="-128"/>
              </a:rPr>
              <a:t> </a:t>
            </a:r>
            <a:r>
              <a:rPr lang="fr-FR" altLang="fr-FR" sz="1800" dirty="0">
                <a:solidFill>
                  <a:schemeClr val="tx1"/>
                </a:solidFill>
              </a:rPr>
              <a:t>Volet comportemental </a:t>
            </a:r>
            <a:r>
              <a:rPr lang="fr-FR" altLang="fr-FR" sz="2000" b="1" dirty="0" smtClean="0">
                <a:solidFill>
                  <a:schemeClr val="tx1"/>
                </a:solidFill>
                <a:latin typeface="Arial Narrow" pitchFamily="34" charset="0"/>
                <a:cs typeface="ＭＳ Ｐゴシック" pitchFamily="34" charset="-128"/>
              </a:rPr>
              <a:t>: </a:t>
            </a:r>
          </a:p>
          <a:p>
            <a:pPr>
              <a:buFontTx/>
              <a:buNone/>
              <a:defRPr/>
            </a:pPr>
            <a:r>
              <a:rPr lang="fr-FR" altLang="fr-FR" sz="1600" dirty="0" smtClean="0">
                <a:solidFill>
                  <a:schemeClr val="tx1"/>
                </a:solidFill>
                <a:cs typeface="ＭＳ Ｐゴシック" pitchFamily="34" charset="-128"/>
              </a:rPr>
              <a:t>Questionnaire anonyme, auto-administré sur tablette électronique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1995199"/>
            <a:ext cx="6328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cap="all" dirty="0" smtClean="0">
                <a:solidFill>
                  <a:srgbClr val="002060"/>
                </a:solidFill>
              </a:rPr>
              <a:t>Etude </a:t>
            </a:r>
            <a:r>
              <a:rPr lang="fr-FR" altLang="fr-FR" b="1" cap="all" dirty="0">
                <a:solidFill>
                  <a:srgbClr val="002060"/>
                </a:solidFill>
              </a:rPr>
              <a:t>transversale anonyme volontaire </a:t>
            </a:r>
            <a:endParaRPr lang="fr-FR" altLang="fr-FR" b="1" cap="all" dirty="0" smtClean="0">
              <a:solidFill>
                <a:srgbClr val="002060"/>
              </a:solidFill>
            </a:endParaRPr>
          </a:p>
          <a:p>
            <a:r>
              <a:rPr lang="fr-FR" altLang="fr-FR" b="1" cap="all" dirty="0" smtClean="0">
                <a:solidFill>
                  <a:srgbClr val="002060"/>
                </a:solidFill>
              </a:rPr>
              <a:t>avec </a:t>
            </a:r>
            <a:r>
              <a:rPr lang="fr-FR" altLang="fr-FR" b="1" cap="all" dirty="0">
                <a:solidFill>
                  <a:srgbClr val="002060"/>
                </a:solidFill>
              </a:rPr>
              <a:t>2 volets liés et </a:t>
            </a:r>
            <a:r>
              <a:rPr lang="fr-FR" altLang="fr-FR" b="1" cap="all" dirty="0" smtClean="0">
                <a:solidFill>
                  <a:srgbClr val="002060"/>
                </a:solidFill>
              </a:rPr>
              <a:t>concomitants</a:t>
            </a:r>
          </a:p>
          <a:p>
            <a:r>
              <a:rPr lang="fr-FR" altLang="fr-FR" b="1" cap="all" dirty="0">
                <a:solidFill>
                  <a:srgbClr val="002060"/>
                </a:solidFill>
              </a:rPr>
              <a:t>(</a:t>
            </a:r>
            <a:r>
              <a:rPr lang="fr-FR" altLang="fr-FR" b="1" cap="all" dirty="0" smtClean="0">
                <a:solidFill>
                  <a:srgbClr val="002060"/>
                </a:solidFill>
              </a:rPr>
              <a:t>Cadre de la recherche biomédicale)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24" y="4365104"/>
            <a:ext cx="1656184" cy="200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382341" y="4567086"/>
            <a:ext cx="1316452" cy="569825"/>
            <a:chOff x="1382341" y="4213474"/>
            <a:chExt cx="1316452" cy="569825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221088"/>
              <a:ext cx="215025" cy="202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967" y="4213474"/>
              <a:ext cx="215025" cy="202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7" y="4215768"/>
              <a:ext cx="215025" cy="202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4214621"/>
              <a:ext cx="215025" cy="202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341" y="4581128"/>
              <a:ext cx="215025" cy="202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95199"/>
            <a:ext cx="1806521" cy="1198702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9120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96" y="4509120"/>
            <a:ext cx="164445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6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95536" y="1844824"/>
            <a:ext cx="8568952" cy="4275855"/>
          </a:xfrm>
        </p:spPr>
        <p:txBody>
          <a:bodyPr/>
          <a:lstStyle/>
          <a:p>
            <a:r>
              <a:rPr lang="fr-FR" sz="1600" dirty="0" smtClean="0"/>
              <a:t>EN 2011 : Environ </a:t>
            </a:r>
            <a:r>
              <a:rPr lang="fr-FR" sz="1600" dirty="0" smtClean="0">
                <a:solidFill>
                  <a:schemeClr val="tx2"/>
                </a:solidFill>
              </a:rPr>
              <a:t>193 000 </a:t>
            </a:r>
            <a:r>
              <a:rPr lang="fr-FR" sz="1600" dirty="0" smtClean="0"/>
              <a:t>personnes infectées chroniques par le VHC (ARN</a:t>
            </a:r>
            <a:r>
              <a:rPr lang="fr-FR" sz="1600" dirty="0" smtClean="0">
                <a:solidFill>
                  <a:schemeClr val="bg1"/>
                </a:solidFill>
              </a:rPr>
              <a:t>,</a:t>
            </a:r>
            <a:r>
              <a:rPr lang="fr-FR" sz="1600" dirty="0" smtClean="0"/>
              <a:t> VHC +), soit 0,42% [0,33-0,53</a:t>
            </a:r>
            <a:r>
              <a:rPr lang="fr-FR" sz="1600" dirty="0"/>
              <a:t>] </a:t>
            </a:r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 </a:t>
            </a:r>
            <a:endParaRPr lang="fr-FR" sz="800" dirty="0" smtClean="0"/>
          </a:p>
          <a:p>
            <a:r>
              <a:rPr lang="fr-FR" sz="1600" dirty="0" smtClean="0"/>
              <a:t>En 2014 : environ 75 000 personnes méconnaissent leur infection</a:t>
            </a:r>
          </a:p>
          <a:p>
            <a:endParaRPr lang="fr-FR" sz="1600" dirty="0" smtClean="0"/>
          </a:p>
        </p:txBody>
      </p:sp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altLang="fr-FR" dirty="0"/>
              <a:t>Hépatite C </a:t>
            </a:r>
            <a:r>
              <a:rPr lang="fr-FR" altLang="fr-FR" dirty="0" smtClean="0"/>
              <a:t>: prévalence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11760" y="6069836"/>
            <a:ext cx="6048672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endParaRPr lang="fr-FR" sz="1400" dirty="0"/>
          </a:p>
        </p:txBody>
      </p:sp>
      <p:grpSp>
        <p:nvGrpSpPr>
          <p:cNvPr id="9" name="Groupe 8"/>
          <p:cNvGrpSpPr/>
          <p:nvPr/>
        </p:nvGrpSpPr>
        <p:grpSpPr>
          <a:xfrm>
            <a:off x="2915816" y="2406283"/>
            <a:ext cx="5834067" cy="3254965"/>
            <a:chOff x="6289953" y="66834"/>
            <a:chExt cx="5803599" cy="2971744"/>
          </a:xfrm>
          <a:noFill/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/>
            <a:srcRect r="69831" b="13225"/>
            <a:stretch/>
          </p:blipFill>
          <p:spPr>
            <a:xfrm>
              <a:off x="6289953" y="89917"/>
              <a:ext cx="2683979" cy="2835027"/>
            </a:xfrm>
            <a:prstGeom prst="rect">
              <a:avLst/>
            </a:prstGeom>
            <a:grpFill/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"/>
            <a:srcRect l="64569" t="-693" r="-364" b="9733"/>
            <a:stretch/>
          </p:blipFill>
          <p:spPr>
            <a:xfrm>
              <a:off x="8909154" y="66834"/>
              <a:ext cx="3184398" cy="2971744"/>
            </a:xfrm>
            <a:prstGeom prst="rect">
              <a:avLst/>
            </a:prstGeom>
            <a:grpFill/>
          </p:spPr>
        </p:pic>
      </p:grpSp>
      <p:sp>
        <p:nvSpPr>
          <p:cNvPr id="11" name="ZoneTexte 10"/>
          <p:cNvSpPr txBox="1"/>
          <p:nvPr/>
        </p:nvSpPr>
        <p:spPr>
          <a:xfrm>
            <a:off x="179513" y="6261828"/>
            <a:ext cx="828092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000" dirty="0">
                <a:solidFill>
                  <a:schemeClr val="accent6"/>
                </a:solidFill>
              </a:rPr>
              <a:t>Pioche C, </a:t>
            </a:r>
            <a:r>
              <a:rPr lang="fr-FR" sz="1000" dirty="0" err="1">
                <a:solidFill>
                  <a:schemeClr val="accent6"/>
                </a:solidFill>
              </a:rPr>
              <a:t>Pelat</a:t>
            </a:r>
            <a:r>
              <a:rPr lang="fr-FR" sz="1000" dirty="0">
                <a:solidFill>
                  <a:schemeClr val="accent6"/>
                </a:solidFill>
              </a:rPr>
              <a:t> C, Larsen C, </a:t>
            </a:r>
            <a:r>
              <a:rPr lang="fr-FR" sz="1000" dirty="0" err="1">
                <a:solidFill>
                  <a:schemeClr val="accent6"/>
                </a:solidFill>
              </a:rPr>
              <a:t>Desenclos</a:t>
            </a:r>
            <a:r>
              <a:rPr lang="fr-FR" sz="1000" dirty="0">
                <a:solidFill>
                  <a:schemeClr val="accent6"/>
                </a:solidFill>
              </a:rPr>
              <a:t> JC, </a:t>
            </a:r>
            <a:r>
              <a:rPr lang="fr-FR" sz="1000" dirty="0" err="1">
                <a:solidFill>
                  <a:schemeClr val="accent6"/>
                </a:solidFill>
              </a:rPr>
              <a:t>Jauffret-Roustide</a:t>
            </a:r>
            <a:r>
              <a:rPr lang="fr-FR" sz="1000" dirty="0">
                <a:solidFill>
                  <a:schemeClr val="accent6"/>
                </a:solidFill>
              </a:rPr>
              <a:t> M, Lot F, et al. Estimation de la prévalence de l’hépatite C en population générale, France métropolitaine, 2011. Bull </a:t>
            </a:r>
            <a:r>
              <a:rPr lang="fr-FR" sz="1000" dirty="0" err="1">
                <a:solidFill>
                  <a:schemeClr val="accent6"/>
                </a:solidFill>
              </a:rPr>
              <a:t>Epidémiol</a:t>
            </a:r>
            <a:r>
              <a:rPr lang="fr-FR" sz="1000" dirty="0">
                <a:solidFill>
                  <a:schemeClr val="accent6"/>
                </a:solidFill>
              </a:rPr>
              <a:t> </a:t>
            </a:r>
            <a:r>
              <a:rPr lang="fr-FR" sz="1000" dirty="0" err="1">
                <a:solidFill>
                  <a:schemeClr val="accent6"/>
                </a:solidFill>
              </a:rPr>
              <a:t>Hebd</a:t>
            </a:r>
            <a:r>
              <a:rPr lang="fr-FR" sz="1000" dirty="0">
                <a:solidFill>
                  <a:schemeClr val="accent6"/>
                </a:solidFill>
              </a:rPr>
              <a:t>. 2016;(13-14):</a:t>
            </a:r>
            <a:r>
              <a:rPr lang="fr-FR" sz="1000" dirty="0" smtClean="0">
                <a:solidFill>
                  <a:schemeClr val="accent6"/>
                </a:solidFill>
              </a:rPr>
              <a:t>224-9. </a:t>
            </a:r>
            <a:r>
              <a:rPr lang="fr-FR" sz="1000" dirty="0" err="1" smtClean="0">
                <a:solidFill>
                  <a:schemeClr val="accent6"/>
                </a:solidFill>
              </a:rPr>
              <a:t>B</a:t>
            </a:r>
            <a:r>
              <a:rPr lang="fr-FR" sz="1000" dirty="0" err="1" smtClean="0"/>
              <a:t>rouard</a:t>
            </a:r>
            <a:r>
              <a:rPr lang="fr-FR" sz="1000" dirty="0" smtClean="0"/>
              <a:t> </a:t>
            </a:r>
            <a:r>
              <a:rPr lang="fr-FR" sz="1000" dirty="0"/>
              <a:t>C et al. The </a:t>
            </a:r>
            <a:r>
              <a:rPr lang="fr-FR" sz="1000" dirty="0" err="1"/>
              <a:t>undiagnosed</a:t>
            </a:r>
            <a:r>
              <a:rPr lang="fr-FR" sz="1000" dirty="0"/>
              <a:t> </a:t>
            </a:r>
            <a:r>
              <a:rPr lang="fr-FR" sz="1000" dirty="0" err="1"/>
              <a:t>chronical</a:t>
            </a:r>
            <a:r>
              <a:rPr lang="fr-FR" sz="1000" dirty="0"/>
              <a:t> </a:t>
            </a:r>
            <a:r>
              <a:rPr lang="fr-FR" sz="1000" dirty="0" err="1"/>
              <a:t>infected</a:t>
            </a:r>
            <a:r>
              <a:rPr lang="fr-FR" sz="1000" dirty="0"/>
              <a:t> HCV population in France, </a:t>
            </a:r>
            <a:r>
              <a:rPr lang="fr-FR" sz="1000" dirty="0" err="1"/>
              <a:t>Plos</a:t>
            </a:r>
            <a:r>
              <a:rPr lang="fr-FR" sz="1000" dirty="0"/>
              <a:t> One </a:t>
            </a:r>
            <a:r>
              <a:rPr lang="fr-FR" sz="1000" dirty="0" smtClean="0"/>
              <a:t>2015;10:e0126920. </a:t>
            </a:r>
            <a:r>
              <a:rPr lang="fr-FR" sz="1000" dirty="0" err="1" smtClean="0"/>
              <a:t>Brouard</a:t>
            </a:r>
            <a:r>
              <a:rPr lang="fr-FR" sz="1000" dirty="0" smtClean="0"/>
              <a:t> </a:t>
            </a:r>
            <a:r>
              <a:rPr lang="fr-FR" sz="1000" dirty="0"/>
              <a:t>C, Le </a:t>
            </a:r>
            <a:r>
              <a:rPr lang="fr-FR" sz="1000" dirty="0" err="1"/>
              <a:t>Strat</a:t>
            </a:r>
            <a:r>
              <a:rPr lang="fr-FR" sz="1000" dirty="0"/>
              <a:t> Y, et coll. Bull </a:t>
            </a:r>
            <a:r>
              <a:rPr lang="fr-FR" sz="1000" dirty="0" err="1"/>
              <a:t>Epidémiol</a:t>
            </a:r>
            <a:r>
              <a:rPr lang="fr-FR" sz="1000" dirty="0"/>
              <a:t> </a:t>
            </a:r>
            <a:r>
              <a:rPr lang="fr-FR" sz="1000" dirty="0" err="1"/>
              <a:t>Hebd</a:t>
            </a:r>
            <a:r>
              <a:rPr lang="fr-FR" sz="1000" dirty="0"/>
              <a:t>. 2015;(19-20):329-39. </a:t>
            </a:r>
            <a:endParaRPr lang="fr-FR" sz="9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Prevagay 2015 – Principales caractéristiques des HSH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0126"/>
              </p:ext>
            </p:extLst>
          </p:nvPr>
        </p:nvGraphicFramePr>
        <p:xfrm>
          <a:off x="346188" y="2204776"/>
          <a:ext cx="7992789" cy="410454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141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3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8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64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600" u="none" strike="noStrike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r-FR" sz="1600" b="1" u="none" strike="noStrike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fr-FR" sz="1600" b="1" i="0" u="none" strike="noStrike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r-FR" sz="1600" b="1" u="none" strike="noStrike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IC 95%</a:t>
                      </a:r>
                      <a:endParaRPr lang="fr-FR" sz="1600" b="1" i="0" u="none" strike="noStrike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44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 médian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 ans</a:t>
                      </a:r>
                    </a:p>
                  </a:txBody>
                  <a:tcPr marL="8252" marR="8252" marT="82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IQ : [39-43%]</a:t>
                      </a:r>
                    </a:p>
                  </a:txBody>
                  <a:tcPr marL="8252" marR="8252" marT="82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44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Naissance en France</a:t>
                      </a:r>
                    </a:p>
                  </a:txBody>
                  <a:tcPr marL="8252" marR="8252" marT="82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82,9</a:t>
                      </a:r>
                    </a:p>
                  </a:txBody>
                  <a:tcPr marL="8252" marR="8252" marT="82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[80,3-85,3]</a:t>
                      </a:r>
                    </a:p>
                  </a:txBody>
                  <a:tcPr marL="8252" marR="8252" marT="82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44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Etudes supérieures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64,3</a:t>
                      </a:r>
                    </a:p>
                  </a:txBody>
                  <a:tcPr marL="8252" marR="8252" marT="82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[60,6-67,8]</a:t>
                      </a:r>
                    </a:p>
                  </a:txBody>
                  <a:tcPr marL="8252" marR="8252" marT="82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44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Situation </a:t>
                      </a:r>
                      <a:r>
                        <a:rPr lang="en-US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financière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favorable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71,3</a:t>
                      </a:r>
                    </a:p>
                  </a:txBody>
                  <a:tcPr marL="8252" marR="8252" marT="82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[68,5-74,0</a:t>
                      </a:r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44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Sérologie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VIH +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14,3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[12,0-17,0]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44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4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en-US" sz="1400" b="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cours</a:t>
                      </a:r>
                      <a:r>
                        <a:rPr lang="en-US" sz="14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des 12 </a:t>
                      </a:r>
                      <a:r>
                        <a:rPr lang="en-US" sz="1400" b="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derniers</a:t>
                      </a:r>
                      <a:r>
                        <a:rPr lang="en-US" sz="14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mois</a:t>
                      </a:r>
                      <a:endParaRPr lang="en-US" sz="14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94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Plus </a:t>
                      </a:r>
                      <a:r>
                        <a:rPr lang="fr-F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10 partenaires sexuels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44,9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[41,3-48,6]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994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Au </a:t>
                      </a:r>
                      <a:r>
                        <a:rPr lang="fr-F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moins une </a:t>
                      </a:r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IST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[15,3-20,5]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6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fr-FR" sz="14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Chemsex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12,6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[10,8-14,7]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94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Slam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(au cours de la vie)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[2,2 – 4,3]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90303" y="6537843"/>
            <a:ext cx="7848674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fontAlgn="b"/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cocaïne,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GBL, GHB, ecstasy, 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héroïne, amphétamines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kétamine,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crack, </a:t>
            </a:r>
            <a:r>
              <a:rPr lang="fr-F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méphédrone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cathinones</a:t>
            </a:r>
            <a:endParaRPr 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89233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Participation : 60 </a:t>
            </a:r>
            <a:r>
              <a:rPr lang="fr-FR" dirty="0"/>
              <a:t>établissements de convivialité </a:t>
            </a:r>
            <a:r>
              <a:rPr lang="fr-FR" dirty="0" smtClean="0"/>
              <a:t>gay,  2 </a:t>
            </a:r>
            <a:r>
              <a:rPr lang="fr-FR" dirty="0"/>
              <a:t>645 </a:t>
            </a:r>
            <a:r>
              <a:rPr lang="fr-FR" dirty="0" smtClean="0"/>
              <a:t>HSH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54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C : HSH - Etude </a:t>
            </a:r>
            <a:r>
              <a:rPr lang="fr-FR" dirty="0" err="1" smtClean="0"/>
              <a:t>Prevagay</a:t>
            </a:r>
            <a:r>
              <a:rPr lang="fr-FR" dirty="0" smtClean="0"/>
              <a:t> 2015 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926960"/>
              </p:ext>
            </p:extLst>
          </p:nvPr>
        </p:nvGraphicFramePr>
        <p:xfrm>
          <a:off x="395536" y="1844824"/>
          <a:ext cx="7740303" cy="169250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643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6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IC </a:t>
                      </a:r>
                      <a:r>
                        <a:rPr lang="fr-FR" sz="16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95%</a:t>
                      </a:r>
                      <a:endParaRPr lang="fr-FR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Prévalence </a:t>
                      </a:r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VHC       (ARN VHC+)  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0,7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0,3 - 1,5</a:t>
                      </a:r>
                      <a:endParaRPr lang="fr-FR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HSH </a:t>
                      </a:r>
                      <a:r>
                        <a:rPr lang="fr-F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VIH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3,0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1,5 - 5,8</a:t>
                      </a:r>
                      <a:endParaRPr lang="fr-FR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Pratique du chemsex</a:t>
                      </a:r>
                      <a:r>
                        <a:rPr lang="fr-FR" sz="16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fr-F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l’année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3,5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1,8 - 6,7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Pratique du slam</a:t>
                      </a:r>
                      <a:r>
                        <a:rPr lang="fr-FR" sz="16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cours de la vie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10,6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4,5 - 23,1</a:t>
                      </a:r>
                      <a:endParaRPr lang="fr-FR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90005" y="3717032"/>
            <a:ext cx="8352928" cy="1296144"/>
          </a:xfrm>
          <a:solidFill>
            <a:schemeClr val="bg1"/>
          </a:solidFill>
        </p:spPr>
        <p:txBody>
          <a:bodyPr/>
          <a:lstStyle/>
          <a:p>
            <a:r>
              <a:rPr lang="fr-FR" sz="1800" cap="none" dirty="0" smtClean="0"/>
              <a:t>Etre ARN VHC + </a:t>
            </a:r>
            <a:r>
              <a:rPr lang="fr-FR" sz="1800" dirty="0" smtClean="0"/>
              <a:t>: </a:t>
            </a:r>
            <a:r>
              <a:rPr lang="fr-FR" sz="1600" b="0" cap="none" dirty="0" smtClean="0">
                <a:solidFill>
                  <a:schemeClr val="tx1"/>
                </a:solidFill>
              </a:rPr>
              <a:t>associé notamment à (analyse multivariée) : </a:t>
            </a:r>
          </a:p>
          <a:p>
            <a:pPr lvl="1" algn="just"/>
            <a:r>
              <a:rPr lang="fr-FR" sz="1600" dirty="0"/>
              <a:t>S</a:t>
            </a:r>
            <a:r>
              <a:rPr lang="fr-FR" sz="1600" dirty="0" smtClean="0"/>
              <a:t>éropositivité </a:t>
            </a:r>
            <a:r>
              <a:rPr lang="fr-FR" sz="1600" dirty="0"/>
              <a:t>VIH, </a:t>
            </a:r>
            <a:r>
              <a:rPr lang="fr-FR" sz="1600" dirty="0" smtClean="0"/>
              <a:t>pratiques du </a:t>
            </a:r>
            <a:r>
              <a:rPr lang="fr-FR" sz="1600" dirty="0" err="1" smtClean="0"/>
              <a:t>slam</a:t>
            </a:r>
            <a:r>
              <a:rPr lang="fr-FR" sz="1600" dirty="0" smtClean="0"/>
              <a:t> (au </a:t>
            </a:r>
            <a:r>
              <a:rPr lang="fr-FR" sz="1600" dirty="0"/>
              <a:t>cours de la </a:t>
            </a:r>
            <a:r>
              <a:rPr lang="fr-FR" sz="1600" dirty="0" smtClean="0"/>
              <a:t>vie), du </a:t>
            </a:r>
            <a:r>
              <a:rPr lang="fr-FR" sz="1600" dirty="0" err="1"/>
              <a:t>c</a:t>
            </a:r>
            <a:r>
              <a:rPr lang="fr-FR" sz="1600" dirty="0" err="1" smtClean="0"/>
              <a:t>hemsex</a:t>
            </a:r>
            <a:r>
              <a:rPr lang="fr-FR" sz="1600" dirty="0" smtClean="0"/>
              <a:t> (année), du </a:t>
            </a:r>
            <a:r>
              <a:rPr lang="fr-FR" sz="1600" dirty="0" err="1" smtClean="0"/>
              <a:t>Fist</a:t>
            </a:r>
            <a:r>
              <a:rPr lang="fr-FR" sz="1600" dirty="0" smtClean="0"/>
              <a:t> </a:t>
            </a:r>
            <a:r>
              <a:rPr lang="fr-FR" sz="1600" dirty="0"/>
              <a:t>avec des partenaires </a:t>
            </a:r>
            <a:r>
              <a:rPr lang="fr-FR" sz="1600" dirty="0" smtClean="0"/>
              <a:t>occasionnels (année), pénétration </a:t>
            </a:r>
            <a:r>
              <a:rPr lang="fr-FR" sz="1600" dirty="0"/>
              <a:t>anale avec partenaires occasionnels, </a:t>
            </a:r>
            <a:r>
              <a:rPr lang="fr-FR" sz="1600" dirty="0" smtClean="0"/>
              <a:t>fréquentation </a:t>
            </a:r>
            <a:r>
              <a:rPr lang="fr-FR" sz="1600" dirty="0"/>
              <a:t>de sites de </a:t>
            </a:r>
            <a:r>
              <a:rPr lang="fr-FR" sz="1600" dirty="0" smtClean="0"/>
              <a:t>rencontre </a:t>
            </a:r>
            <a:r>
              <a:rPr lang="fr-FR" sz="1600" dirty="0"/>
              <a:t>avec applications </a:t>
            </a:r>
            <a:r>
              <a:rPr lang="fr-FR" sz="1600" dirty="0" err="1"/>
              <a:t>géolocalisées</a:t>
            </a:r>
            <a:r>
              <a:rPr lang="fr-FR" sz="1600" dirty="0"/>
              <a:t> </a:t>
            </a:r>
            <a:r>
              <a:rPr lang="fr-FR" sz="1600" dirty="0" smtClean="0"/>
              <a:t>/ internet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6178" y="5805264"/>
            <a:ext cx="8388424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 smtClean="0"/>
              <a:t>1) </a:t>
            </a:r>
            <a:r>
              <a:rPr lang="fr-FR" sz="1100" dirty="0" err="1" smtClean="0"/>
              <a:t>chemsex</a:t>
            </a:r>
            <a:r>
              <a:rPr lang="fr-FR" sz="1100" dirty="0"/>
              <a:t> : consommation d’au moins un des trois produits (GHB, </a:t>
            </a:r>
            <a:r>
              <a:rPr lang="fr-FR" sz="1100" dirty="0" err="1"/>
              <a:t>méphédrone</a:t>
            </a:r>
            <a:r>
              <a:rPr lang="fr-FR" sz="1100" dirty="0"/>
              <a:t> et </a:t>
            </a:r>
            <a:r>
              <a:rPr lang="fr-FR" sz="1100" dirty="0" err="1"/>
              <a:t>crystal</a:t>
            </a:r>
            <a:r>
              <a:rPr lang="fr-FR" sz="1100" dirty="0"/>
              <a:t>) avant ou pendant les relations sexuelles</a:t>
            </a:r>
            <a:endParaRPr lang="fr-FR" sz="1100" dirty="0">
              <a:solidFill>
                <a:schemeClr val="accent6"/>
              </a:solidFill>
            </a:endParaRPr>
          </a:p>
          <a:p>
            <a:pPr lvl="0"/>
            <a:r>
              <a:rPr lang="fr-FR" sz="1100" dirty="0" smtClean="0"/>
              <a:t>2) </a:t>
            </a:r>
            <a:r>
              <a:rPr lang="fr-FR" sz="1100" dirty="0" err="1" smtClean="0"/>
              <a:t>Slam</a:t>
            </a:r>
            <a:r>
              <a:rPr lang="fr-FR" sz="1100" dirty="0"/>
              <a:t> : injections de drogues psychoactives avant ou pendant les rapports </a:t>
            </a:r>
            <a:r>
              <a:rPr lang="fr-FR" sz="1100" dirty="0" smtClean="0"/>
              <a:t>sexuels</a:t>
            </a:r>
          </a:p>
          <a:p>
            <a:pPr lvl="0"/>
            <a:r>
              <a:rPr lang="fr-FR" sz="1100" dirty="0" smtClean="0"/>
              <a:t>* n = 26</a:t>
            </a:r>
            <a:endParaRPr lang="fr-FR" sz="1100" dirty="0"/>
          </a:p>
        </p:txBody>
      </p:sp>
      <p:sp>
        <p:nvSpPr>
          <p:cNvPr id="7" name="ZoneTexte 6"/>
          <p:cNvSpPr txBox="1"/>
          <p:nvPr/>
        </p:nvSpPr>
        <p:spPr>
          <a:xfrm>
            <a:off x="356178" y="6381328"/>
            <a:ext cx="7888230" cy="40011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 smtClean="0">
                <a:solidFill>
                  <a:schemeClr val="accent6"/>
                </a:solidFill>
              </a:rPr>
              <a:t>S. Vaux et al. </a:t>
            </a:r>
            <a:r>
              <a:rPr lang="fr-FR" sz="1300" dirty="0" err="1" smtClean="0">
                <a:solidFill>
                  <a:schemeClr val="accent6"/>
                </a:solidFill>
              </a:rPr>
              <a:t>Prevalence</a:t>
            </a:r>
            <a:r>
              <a:rPr lang="fr-FR" sz="1300" dirty="0" smtClean="0">
                <a:solidFill>
                  <a:schemeClr val="accent6"/>
                </a:solidFill>
              </a:rPr>
              <a:t> of </a:t>
            </a:r>
            <a:r>
              <a:rPr lang="fr-FR" sz="1300" dirty="0" err="1" smtClean="0">
                <a:solidFill>
                  <a:schemeClr val="accent6"/>
                </a:solidFill>
              </a:rPr>
              <a:t>hepatitis</a:t>
            </a:r>
            <a:r>
              <a:rPr lang="fr-FR" sz="1300" dirty="0" smtClean="0">
                <a:solidFill>
                  <a:schemeClr val="accent6"/>
                </a:solidFill>
              </a:rPr>
              <a:t> C infection, screening and </a:t>
            </a:r>
            <a:r>
              <a:rPr lang="fr-FR" sz="1300" dirty="0" err="1" smtClean="0">
                <a:solidFill>
                  <a:schemeClr val="accent6"/>
                </a:solidFill>
              </a:rPr>
              <a:t>associated</a:t>
            </a:r>
            <a:r>
              <a:rPr lang="fr-FR" sz="1300" dirty="0" smtClean="0">
                <a:solidFill>
                  <a:schemeClr val="accent6"/>
                </a:solidFill>
              </a:rPr>
              <a:t> </a:t>
            </a:r>
            <a:r>
              <a:rPr lang="fr-FR" sz="1300" dirty="0" err="1" smtClean="0">
                <a:solidFill>
                  <a:schemeClr val="accent6"/>
                </a:solidFill>
              </a:rPr>
              <a:t>factors</a:t>
            </a:r>
            <a:r>
              <a:rPr lang="fr-FR" sz="1300" dirty="0" smtClean="0">
                <a:solidFill>
                  <a:schemeClr val="accent6"/>
                </a:solidFill>
              </a:rPr>
              <a:t> </a:t>
            </a:r>
            <a:r>
              <a:rPr lang="fr-FR" sz="1300" dirty="0" err="1" smtClean="0">
                <a:solidFill>
                  <a:schemeClr val="accent6"/>
                </a:solidFill>
              </a:rPr>
              <a:t>among</a:t>
            </a:r>
            <a:r>
              <a:rPr lang="fr-FR" sz="1300" dirty="0" smtClean="0">
                <a:solidFill>
                  <a:schemeClr val="accent6"/>
                </a:solidFill>
              </a:rPr>
              <a:t> MSM : a cross-</a:t>
            </a:r>
            <a:r>
              <a:rPr lang="fr-FR" sz="1300" dirty="0" err="1" smtClean="0">
                <a:solidFill>
                  <a:schemeClr val="accent6"/>
                </a:solidFill>
              </a:rPr>
              <a:t>sectional</a:t>
            </a:r>
            <a:r>
              <a:rPr lang="fr-FR" sz="1300" dirty="0" smtClean="0">
                <a:solidFill>
                  <a:schemeClr val="accent6"/>
                </a:solidFill>
              </a:rPr>
              <a:t> </a:t>
            </a:r>
            <a:r>
              <a:rPr lang="fr-FR" sz="1300" dirty="0" err="1" smtClean="0">
                <a:solidFill>
                  <a:schemeClr val="accent6"/>
                </a:solidFill>
              </a:rPr>
              <a:t>survey</a:t>
            </a:r>
            <a:r>
              <a:rPr lang="fr-FR" sz="1300" dirty="0" smtClean="0">
                <a:solidFill>
                  <a:schemeClr val="accent6"/>
                </a:solidFill>
              </a:rPr>
              <a:t>, France, 2015 (soumis) 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164135"/>
              </p:ext>
            </p:extLst>
          </p:nvPr>
        </p:nvGraphicFramePr>
        <p:xfrm>
          <a:off x="356178" y="5229200"/>
          <a:ext cx="7740303" cy="28041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643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8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Méconnaissance du statut ARN VHC + *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62,9</a:t>
                      </a:r>
                      <a:endParaRPr lang="fr-FR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29,7 – 87,2</a:t>
                      </a:r>
                      <a:endParaRPr lang="fr-FR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37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C : HSH - Etude Prevagay 2015</a:t>
            </a:r>
            <a:br>
              <a:rPr lang="fr-FR" dirty="0" smtClean="0"/>
            </a:br>
            <a:r>
              <a:rPr lang="fr-FR" dirty="0" smtClean="0"/>
              <a:t>Antécédents de dépistages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675114"/>
              </p:ext>
            </p:extLst>
          </p:nvPr>
        </p:nvGraphicFramePr>
        <p:xfrm>
          <a:off x="539552" y="2326273"/>
          <a:ext cx="7740303" cy="167879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643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6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IC 95%</a:t>
                      </a:r>
                      <a:endParaRPr lang="fr-FR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de dépistage de l’hépatite C (déclaratif)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Oui au cours des 12 derniers mois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41,3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38,2</a:t>
                      </a:r>
                      <a:r>
                        <a:rPr lang="fr-FR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- </a:t>
                      </a:r>
                      <a:r>
                        <a:rPr lang="fr-FR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44,5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Oui avant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29,4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26,6 – 32,4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Non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22,3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19,6 – 25,2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 sait pas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7,0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5,6 – 8,6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95536" y="4869160"/>
            <a:ext cx="8280920" cy="1224136"/>
          </a:xfrm>
          <a:solidFill>
            <a:schemeClr val="bg1"/>
          </a:solidFill>
        </p:spPr>
        <p:txBody>
          <a:bodyPr/>
          <a:lstStyle/>
          <a:p>
            <a:r>
              <a:rPr lang="fr-FR" sz="1800" dirty="0" smtClean="0"/>
              <a:t>Etre dépisté pour l’hépatite C </a:t>
            </a:r>
            <a:r>
              <a:rPr lang="fr-FR" sz="1800" dirty="0"/>
              <a:t>: </a:t>
            </a:r>
            <a:r>
              <a:rPr lang="fr-FR" sz="1600" b="0" cap="none" dirty="0">
                <a:solidFill>
                  <a:schemeClr val="tx1"/>
                </a:solidFill>
              </a:rPr>
              <a:t>Associé notamment à (analyse multivariée) : </a:t>
            </a:r>
          </a:p>
          <a:p>
            <a:pPr lvl="1" algn="just"/>
            <a:r>
              <a:rPr lang="fr-FR" sz="1600" dirty="0" smtClean="0"/>
              <a:t>Statut VIH +, adulte jeune (18-29 ans), plus de 10 partenaires dans l’année, au moins une IST dans l’année, partage de matériel d’injection, pratique du </a:t>
            </a:r>
            <a:r>
              <a:rPr lang="fr-FR" sz="1600" dirty="0" err="1" smtClean="0"/>
              <a:t>Fist</a:t>
            </a:r>
            <a:r>
              <a:rPr lang="fr-FR" sz="1600" dirty="0"/>
              <a:t>.</a:t>
            </a:r>
            <a:endParaRPr lang="fr-FR" sz="16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356178" y="6381328"/>
            <a:ext cx="7888230" cy="40011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 smtClean="0">
                <a:solidFill>
                  <a:schemeClr val="accent6"/>
                </a:solidFill>
              </a:rPr>
              <a:t>S. Vaux et al. </a:t>
            </a:r>
            <a:r>
              <a:rPr lang="fr-FR" sz="1300" dirty="0" err="1" smtClean="0">
                <a:solidFill>
                  <a:schemeClr val="accent6"/>
                </a:solidFill>
              </a:rPr>
              <a:t>Prevalence</a:t>
            </a:r>
            <a:r>
              <a:rPr lang="fr-FR" sz="1300" dirty="0" smtClean="0">
                <a:solidFill>
                  <a:schemeClr val="accent6"/>
                </a:solidFill>
              </a:rPr>
              <a:t> of </a:t>
            </a:r>
            <a:r>
              <a:rPr lang="fr-FR" sz="1300" dirty="0" err="1" smtClean="0">
                <a:solidFill>
                  <a:schemeClr val="accent6"/>
                </a:solidFill>
              </a:rPr>
              <a:t>hepatitis</a:t>
            </a:r>
            <a:r>
              <a:rPr lang="fr-FR" sz="1300" dirty="0" smtClean="0">
                <a:solidFill>
                  <a:schemeClr val="accent6"/>
                </a:solidFill>
              </a:rPr>
              <a:t> C infection, screening and </a:t>
            </a:r>
            <a:r>
              <a:rPr lang="fr-FR" sz="1300" dirty="0" err="1" smtClean="0">
                <a:solidFill>
                  <a:schemeClr val="accent6"/>
                </a:solidFill>
              </a:rPr>
              <a:t>associated</a:t>
            </a:r>
            <a:r>
              <a:rPr lang="fr-FR" sz="1300" dirty="0" smtClean="0">
                <a:solidFill>
                  <a:schemeClr val="accent6"/>
                </a:solidFill>
              </a:rPr>
              <a:t> </a:t>
            </a:r>
            <a:r>
              <a:rPr lang="fr-FR" sz="1300" dirty="0" err="1" smtClean="0">
                <a:solidFill>
                  <a:schemeClr val="accent6"/>
                </a:solidFill>
              </a:rPr>
              <a:t>factors</a:t>
            </a:r>
            <a:r>
              <a:rPr lang="fr-FR" sz="1300" dirty="0" smtClean="0">
                <a:solidFill>
                  <a:schemeClr val="accent6"/>
                </a:solidFill>
              </a:rPr>
              <a:t> </a:t>
            </a:r>
            <a:r>
              <a:rPr lang="fr-FR" sz="1300" dirty="0" err="1" smtClean="0">
                <a:solidFill>
                  <a:schemeClr val="accent6"/>
                </a:solidFill>
              </a:rPr>
              <a:t>among</a:t>
            </a:r>
            <a:r>
              <a:rPr lang="fr-FR" sz="1300" dirty="0" smtClean="0">
                <a:solidFill>
                  <a:schemeClr val="accent6"/>
                </a:solidFill>
              </a:rPr>
              <a:t> MSM : a cross-</a:t>
            </a:r>
            <a:r>
              <a:rPr lang="fr-FR" sz="1300" dirty="0" err="1" smtClean="0">
                <a:solidFill>
                  <a:schemeClr val="accent6"/>
                </a:solidFill>
              </a:rPr>
              <a:t>sectional</a:t>
            </a:r>
            <a:r>
              <a:rPr lang="fr-FR" sz="1300" dirty="0" smtClean="0">
                <a:solidFill>
                  <a:schemeClr val="accent6"/>
                </a:solidFill>
              </a:rPr>
              <a:t> </a:t>
            </a:r>
            <a:r>
              <a:rPr lang="fr-FR" sz="1300" dirty="0" err="1" smtClean="0">
                <a:solidFill>
                  <a:schemeClr val="accent6"/>
                </a:solidFill>
              </a:rPr>
              <a:t>survey</a:t>
            </a:r>
            <a:r>
              <a:rPr lang="fr-FR" sz="1300" dirty="0" smtClean="0">
                <a:solidFill>
                  <a:schemeClr val="accent6"/>
                </a:solidFill>
              </a:rPr>
              <a:t>, France, 2015 (soumis) </a:t>
            </a:r>
          </a:p>
        </p:txBody>
      </p:sp>
    </p:spTree>
    <p:extLst>
      <p:ext uri="{BB962C8B-B14F-4D97-AF65-F5344CB8AC3E}">
        <p14:creationId xmlns:p14="http://schemas.microsoft.com/office/powerpoint/2010/main" val="20201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C : HSH – </a:t>
            </a:r>
            <a:r>
              <a:rPr lang="fr-FR" dirty="0" smtClean="0">
                <a:solidFill>
                  <a:schemeClr val="tx2"/>
                </a:solidFill>
              </a:rPr>
              <a:t>Cohorte </a:t>
            </a:r>
            <a:r>
              <a:rPr lang="fr-FR" dirty="0" err="1" smtClean="0">
                <a:solidFill>
                  <a:schemeClr val="tx2"/>
                </a:solidFill>
              </a:rPr>
              <a:t>Dat’Aids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56177" y="1844824"/>
            <a:ext cx="8505787" cy="196229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0" cap="none" dirty="0" smtClean="0">
                <a:solidFill>
                  <a:schemeClr val="tx1"/>
                </a:solidFill>
              </a:rPr>
              <a:t>1) </a:t>
            </a:r>
            <a:r>
              <a:rPr lang="en-US" sz="1600" b="0" cap="none" dirty="0" err="1" smtClean="0">
                <a:solidFill>
                  <a:schemeClr val="tx1"/>
                </a:solidFill>
              </a:rPr>
              <a:t>Suivi</a:t>
            </a:r>
            <a:r>
              <a:rPr lang="en-US" sz="1600" b="0" cap="none" dirty="0" smtClean="0">
                <a:solidFill>
                  <a:schemeClr val="tx1"/>
                </a:solidFill>
              </a:rPr>
              <a:t> de 21 519 PVVIH, VHC - de 2012 à 2016 </a:t>
            </a:r>
          </a:p>
          <a:p>
            <a:pPr>
              <a:lnSpc>
                <a:spcPct val="100000"/>
              </a:lnSpc>
            </a:pPr>
            <a:r>
              <a:rPr lang="en-US" sz="1600" b="0" cap="none" dirty="0" smtClean="0">
                <a:solidFill>
                  <a:schemeClr val="tx1"/>
                </a:solidFill>
              </a:rPr>
              <a:t> </a:t>
            </a:r>
            <a:r>
              <a:rPr lang="en-US" sz="1600" b="0" cap="none" dirty="0" smtClean="0">
                <a:sym typeface="Wingdings" panose="05000000000000000000" pitchFamily="2" charset="2"/>
              </a:rPr>
              <a:t></a:t>
            </a:r>
            <a:r>
              <a:rPr lang="en-US" sz="1600" b="0" cap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600" cap="none" dirty="0" smtClean="0">
                <a:solidFill>
                  <a:schemeClr val="tx1"/>
                </a:solidFill>
              </a:rPr>
              <a:t>Augmentation </a:t>
            </a:r>
            <a:r>
              <a:rPr lang="fr-FR" sz="1600" cap="none" dirty="0">
                <a:solidFill>
                  <a:schemeClr val="tx1"/>
                </a:solidFill>
              </a:rPr>
              <a:t>de l’incidence du VHC chez les HSH VIH + </a:t>
            </a:r>
          </a:p>
          <a:p>
            <a:pPr algn="ctr">
              <a:lnSpc>
                <a:spcPct val="100000"/>
              </a:lnSpc>
            </a:pPr>
            <a:r>
              <a:rPr lang="fr-FR" sz="1600" b="0" cap="none" dirty="0">
                <a:solidFill>
                  <a:schemeClr val="tx1"/>
                </a:solidFill>
              </a:rPr>
              <a:t>(</a:t>
            </a:r>
            <a:r>
              <a:rPr lang="en-US" sz="1600" b="0" cap="none" dirty="0">
                <a:solidFill>
                  <a:schemeClr val="tx1"/>
                </a:solidFill>
              </a:rPr>
              <a:t>0,35/100 pa </a:t>
            </a:r>
            <a:r>
              <a:rPr lang="en-US" sz="1600" b="0" cap="none" dirty="0" err="1">
                <a:solidFill>
                  <a:schemeClr val="tx1"/>
                </a:solidFill>
              </a:rPr>
              <a:t>en</a:t>
            </a:r>
            <a:r>
              <a:rPr lang="en-US" sz="1600" b="0" cap="none" dirty="0">
                <a:solidFill>
                  <a:schemeClr val="tx1"/>
                </a:solidFill>
              </a:rPr>
              <a:t> 2012 à 0,92/100 pa </a:t>
            </a:r>
            <a:r>
              <a:rPr lang="en-US" sz="1600" b="0" cap="none" dirty="0" err="1">
                <a:solidFill>
                  <a:schemeClr val="tx1"/>
                </a:solidFill>
              </a:rPr>
              <a:t>en</a:t>
            </a:r>
            <a:r>
              <a:rPr lang="en-US" sz="1600" b="0" cap="none" dirty="0">
                <a:solidFill>
                  <a:schemeClr val="tx1"/>
                </a:solidFill>
              </a:rPr>
              <a:t> 2016 (p&lt;0.001)</a:t>
            </a:r>
          </a:p>
          <a:p>
            <a:pPr>
              <a:lnSpc>
                <a:spcPct val="100000"/>
              </a:lnSpc>
            </a:pPr>
            <a:r>
              <a:rPr lang="en-US" sz="1600" b="0" cap="none" dirty="0" smtClean="0">
                <a:solidFill>
                  <a:schemeClr val="tx1"/>
                </a:solidFill>
              </a:rPr>
              <a:t>2) </a:t>
            </a:r>
            <a:r>
              <a:rPr lang="en-US" sz="1600" b="0" cap="none" dirty="0" err="1" smtClean="0">
                <a:solidFill>
                  <a:schemeClr val="tx1"/>
                </a:solidFill>
              </a:rPr>
              <a:t>Suivi</a:t>
            </a:r>
            <a:r>
              <a:rPr lang="en-US" sz="1600" b="0" cap="none" dirty="0" smtClean="0">
                <a:solidFill>
                  <a:schemeClr val="tx1"/>
                </a:solidFill>
              </a:rPr>
              <a:t> de 3406 patients </a:t>
            </a:r>
            <a:r>
              <a:rPr lang="en-US" sz="1600" b="0" cap="none" dirty="0" err="1" smtClean="0">
                <a:solidFill>
                  <a:schemeClr val="tx1"/>
                </a:solidFill>
              </a:rPr>
              <a:t>coinfectés</a:t>
            </a:r>
            <a:r>
              <a:rPr lang="en-US" sz="1600" b="0" cap="none" dirty="0" smtClean="0">
                <a:solidFill>
                  <a:schemeClr val="tx1"/>
                </a:solidFill>
              </a:rPr>
              <a:t> VIH/VHC et </a:t>
            </a:r>
            <a:r>
              <a:rPr lang="en-US" sz="1600" b="0" cap="none" dirty="0" err="1" smtClean="0">
                <a:solidFill>
                  <a:schemeClr val="tx1"/>
                </a:solidFill>
              </a:rPr>
              <a:t>guéris</a:t>
            </a:r>
            <a:r>
              <a:rPr lang="en-US" sz="1600" b="0" cap="none" dirty="0" smtClean="0">
                <a:solidFill>
                  <a:schemeClr val="tx1"/>
                </a:solidFill>
              </a:rPr>
              <a:t> pour VHC</a:t>
            </a:r>
            <a:endParaRPr lang="en-US" sz="1600" b="0" cap="none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1600" cap="none" dirty="0" smtClean="0">
                <a:sym typeface="Wingdings" panose="05000000000000000000" pitchFamily="2" charset="2"/>
              </a:rPr>
              <a:t></a:t>
            </a:r>
            <a:r>
              <a:rPr lang="fr-FR" sz="1600" cap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cap="none" dirty="0" smtClean="0">
                <a:solidFill>
                  <a:schemeClr val="tx1"/>
                </a:solidFill>
              </a:rPr>
              <a:t>Pas </a:t>
            </a:r>
            <a:r>
              <a:rPr lang="en-US" sz="1600" cap="none" dirty="0" err="1" smtClean="0">
                <a:solidFill>
                  <a:schemeClr val="tx1"/>
                </a:solidFill>
              </a:rPr>
              <a:t>d’augmentation</a:t>
            </a:r>
            <a:r>
              <a:rPr lang="en-US" sz="1600" cap="none" dirty="0" smtClean="0">
                <a:solidFill>
                  <a:schemeClr val="tx1"/>
                </a:solidFill>
              </a:rPr>
              <a:t> de </a:t>
            </a:r>
            <a:r>
              <a:rPr lang="en-US" sz="1600" cap="none" dirty="0" err="1" smtClean="0">
                <a:solidFill>
                  <a:schemeClr val="tx1"/>
                </a:solidFill>
              </a:rPr>
              <a:t>l’incidence</a:t>
            </a:r>
            <a:r>
              <a:rPr lang="en-US" sz="1600" cap="none" dirty="0" smtClean="0">
                <a:solidFill>
                  <a:schemeClr val="tx1"/>
                </a:solidFill>
              </a:rPr>
              <a:t> des </a:t>
            </a:r>
            <a:r>
              <a:rPr lang="en-US" sz="1600" cap="none" dirty="0" err="1" smtClean="0">
                <a:solidFill>
                  <a:schemeClr val="tx1"/>
                </a:solidFill>
              </a:rPr>
              <a:t>réinfections</a:t>
            </a:r>
            <a:endParaRPr lang="fr-FR" sz="1600" cap="none" dirty="0" smtClean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6178" y="6381328"/>
            <a:ext cx="7888230" cy="40011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 err="1" smtClean="0">
                <a:solidFill>
                  <a:schemeClr val="accent6"/>
                </a:solidFill>
              </a:rPr>
              <a:t>Pradat</a:t>
            </a:r>
            <a:r>
              <a:rPr lang="fr-FR" sz="1300" dirty="0" smtClean="0">
                <a:solidFill>
                  <a:schemeClr val="accent6"/>
                </a:solidFill>
              </a:rPr>
              <a:t> P et al. </a:t>
            </a:r>
            <a:r>
              <a:rPr lang="en-US" sz="1300" dirty="0">
                <a:solidFill>
                  <a:schemeClr val="accent6"/>
                </a:solidFill>
              </a:rPr>
              <a:t>Incidence of new hepatitis C virus infection is still increasing in French MSM living with </a:t>
            </a:r>
            <a:r>
              <a:rPr lang="en-US" sz="1300" dirty="0" smtClean="0">
                <a:solidFill>
                  <a:schemeClr val="accent6"/>
                </a:solidFill>
              </a:rPr>
              <a:t>HIV</a:t>
            </a:r>
            <a:r>
              <a:rPr lang="fr-FR" sz="1300" dirty="0" smtClean="0">
                <a:solidFill>
                  <a:schemeClr val="accent6"/>
                </a:solidFill>
              </a:rPr>
              <a:t>. </a:t>
            </a:r>
            <a:r>
              <a:rPr lang="en-US" sz="1300" dirty="0">
                <a:solidFill>
                  <a:schemeClr val="accent6"/>
                </a:solidFill>
              </a:rPr>
              <a:t>AIDS. 2018 May 15;32(8):1077-1082.</a:t>
            </a:r>
            <a:r>
              <a:rPr lang="fr-FR" sz="1300" dirty="0" smtClean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" b="5869"/>
          <a:stretch/>
        </p:blipFill>
        <p:spPr bwMode="auto">
          <a:xfrm>
            <a:off x="107504" y="3670814"/>
            <a:ext cx="8928992" cy="260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6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0" y="2996952"/>
            <a:ext cx="9144000" cy="720080"/>
          </a:xfrm>
        </p:spPr>
        <p:txBody>
          <a:bodyPr/>
          <a:lstStyle/>
          <a:p>
            <a:pPr algn="ctr"/>
            <a:r>
              <a:rPr lang="fr-FR" sz="4000" dirty="0" smtClean="0"/>
              <a:t>Hépatite C</a:t>
            </a:r>
          </a:p>
          <a:p>
            <a:pPr algn="ctr"/>
            <a:r>
              <a:rPr lang="fr-FR" sz="3200" dirty="0" smtClean="0"/>
              <a:t>Population immigrée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4008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re 1"/>
          <p:cNvSpPr>
            <a:spLocks noGrp="1"/>
          </p:cNvSpPr>
          <p:nvPr>
            <p:ph type="title"/>
          </p:nvPr>
        </p:nvSpPr>
        <p:spPr>
          <a:xfrm>
            <a:off x="233363" y="960439"/>
            <a:ext cx="6714901" cy="3381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altLang="fr-FR" dirty="0" smtClean="0"/>
              <a:t>Hépatite C :</a:t>
            </a:r>
            <a:br>
              <a:rPr lang="fr-FR" altLang="fr-FR" dirty="0" smtClean="0"/>
            </a:br>
            <a:r>
              <a:rPr lang="fr-FR" altLang="fr-FR" dirty="0" smtClean="0"/>
              <a:t>Prévalence </a:t>
            </a:r>
            <a:r>
              <a:rPr lang="fr-FR" altLang="fr-FR" dirty="0"/>
              <a:t>de l’ARN VHC </a:t>
            </a:r>
            <a:r>
              <a:rPr lang="fr-FR" altLang="fr-FR" dirty="0" smtClean="0"/>
              <a:t>au niveau mondial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39552" y="6453336"/>
            <a:ext cx="8348861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900" dirty="0" smtClean="0">
                <a:solidFill>
                  <a:schemeClr val="accent6"/>
                </a:solidFill>
                <a:hlinkClick r:id="rId3"/>
              </a:rPr>
              <a:t>.</a:t>
            </a:r>
            <a:endParaRPr lang="fr-FR" sz="900" dirty="0">
              <a:solidFill>
                <a:schemeClr val="accent6"/>
              </a:solidFill>
            </a:endParaRPr>
          </a:p>
          <a:p>
            <a:endParaRPr lang="fr-FR" sz="900" dirty="0" smtClean="0">
              <a:solidFill>
                <a:schemeClr val="accent6"/>
              </a:solidFill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03598" y="6391810"/>
            <a:ext cx="81848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i="1" dirty="0" smtClean="0">
                <a:solidFill>
                  <a:srgbClr val="000000"/>
                </a:solidFill>
                <a:latin typeface="Arial" charset="0"/>
                <a:ea typeface="+mn-ea"/>
              </a:rPr>
              <a:t>Gower</a:t>
            </a:r>
            <a:r>
              <a:rPr lang="en-US" sz="1000" b="0" i="1" dirty="0">
                <a:solidFill>
                  <a:srgbClr val="000000"/>
                </a:solidFill>
                <a:latin typeface="Arial" charset="0"/>
                <a:ea typeface="+mn-ea"/>
              </a:rPr>
              <a:t>, E</a:t>
            </a:r>
            <a:r>
              <a:rPr lang="en-US" sz="1000" b="0" i="1" dirty="0" smtClean="0">
                <a:solidFill>
                  <a:srgbClr val="000000"/>
                </a:solidFill>
                <a:latin typeface="Arial" charset="0"/>
                <a:ea typeface="+mn-ea"/>
              </a:rPr>
              <a:t>. et al. Global </a:t>
            </a:r>
            <a:r>
              <a:rPr lang="en-US" sz="1000" b="0" i="1" dirty="0">
                <a:solidFill>
                  <a:srgbClr val="000000"/>
                </a:solidFill>
                <a:latin typeface="Arial" charset="0"/>
                <a:ea typeface="+mn-ea"/>
              </a:rPr>
              <a:t>epidemiology and genotype distribution of the hepatitis C virus, </a:t>
            </a:r>
            <a:r>
              <a:rPr lang="en-US" sz="1000" i="1" dirty="0">
                <a:solidFill>
                  <a:srgbClr val="000000"/>
                </a:solidFill>
                <a:latin typeface="Arial" charset="0"/>
              </a:rPr>
              <a:t>Journal of Hepatology 2014 vol. 61 j </a:t>
            </a:r>
            <a:r>
              <a:rPr lang="en-US" sz="1000" i="1" dirty="0" smtClean="0">
                <a:solidFill>
                  <a:srgbClr val="000000"/>
                </a:solidFill>
                <a:latin typeface="Arial" charset="0"/>
              </a:rPr>
              <a:t>S45–S57</a:t>
            </a:r>
            <a:endParaRPr lang="en-US" sz="1000" b="0" i="1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2" y="1882293"/>
            <a:ext cx="8120063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87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46555"/>
            <a:ext cx="6840562" cy="9361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</a:rPr>
              <a:t>Hépatite C : Population </a:t>
            </a:r>
            <a:r>
              <a:rPr lang="fr-FR" dirty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immigrée  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(Prévalence AC anti-VHC)</a:t>
            </a:r>
            <a:endParaRPr lang="en-GB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844824"/>
            <a:ext cx="8784976" cy="453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fr-FR" sz="1600" dirty="0" smtClean="0">
                <a:solidFill>
                  <a:schemeClr val="tx2"/>
                </a:solidFill>
              </a:rPr>
              <a:t>Enquête de prévalence (2004) </a:t>
            </a:r>
            <a:r>
              <a:rPr lang="fr-FR" sz="1600" dirty="0" smtClean="0"/>
              <a:t>: [1]</a:t>
            </a:r>
          </a:p>
          <a:p>
            <a:pPr marL="0" lvl="1">
              <a:lnSpc>
                <a:spcPct val="110000"/>
              </a:lnSpc>
              <a:spcBef>
                <a:spcPts val="600"/>
              </a:spcBef>
            </a:pPr>
            <a:r>
              <a:rPr lang="fr-FR" sz="1600" dirty="0" smtClean="0"/>
              <a:t>Prévalence personnes nées au Moyen-Orient : 10,2 %   (nées en métropole : 0,7%) </a:t>
            </a:r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fr-FR" sz="1600" dirty="0" smtClean="0">
                <a:solidFill>
                  <a:schemeClr val="tx2"/>
                </a:solidFill>
              </a:rPr>
              <a:t>Données du </a:t>
            </a:r>
            <a:r>
              <a:rPr lang="fr-FR" sz="1600" dirty="0" err="1" smtClean="0">
                <a:solidFill>
                  <a:schemeClr val="tx2"/>
                </a:solidFill>
              </a:rPr>
              <a:t>Comede</a:t>
            </a:r>
            <a:r>
              <a:rPr lang="fr-FR" sz="1600" dirty="0" smtClean="0">
                <a:solidFill>
                  <a:schemeClr val="tx2"/>
                </a:solidFill>
              </a:rPr>
              <a:t> (2007-2016) </a:t>
            </a:r>
            <a:r>
              <a:rPr lang="fr-FR" sz="1600" dirty="0" smtClean="0"/>
              <a:t>(consultation de médecine générale) [2]</a:t>
            </a:r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fr-FR" sz="1600" dirty="0" smtClean="0"/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fr-FR" sz="1600" dirty="0" smtClean="0"/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fr-FR" sz="1600" dirty="0"/>
          </a:p>
          <a:p>
            <a:pPr marL="457200" lvl="2">
              <a:lnSpc>
                <a:spcPct val="110000"/>
              </a:lnSpc>
              <a:spcBef>
                <a:spcPts val="600"/>
              </a:spcBef>
            </a:pPr>
            <a:endParaRPr lang="fr-FR" sz="1600" dirty="0"/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fr-FR" sz="1600" dirty="0" smtClean="0">
                <a:solidFill>
                  <a:schemeClr val="tx2"/>
                </a:solidFill>
              </a:rPr>
              <a:t>PASS du Val-de-Marne </a:t>
            </a:r>
            <a:r>
              <a:rPr lang="fr-FR" sz="1600" dirty="0" smtClean="0"/>
              <a:t>(permanences d’accès </a:t>
            </a:r>
            <a:r>
              <a:rPr lang="fr-FR" sz="1600" dirty="0"/>
              <a:t>aux soins de </a:t>
            </a:r>
            <a:r>
              <a:rPr lang="fr-FR" sz="1600" dirty="0" smtClean="0"/>
              <a:t>santé), </a:t>
            </a:r>
            <a:r>
              <a:rPr lang="fr-FR" sz="1600" dirty="0" err="1" smtClean="0">
                <a:solidFill>
                  <a:schemeClr val="tx2"/>
                </a:solidFill>
              </a:rPr>
              <a:t>Precavir</a:t>
            </a:r>
            <a:r>
              <a:rPr lang="fr-FR" sz="1600" dirty="0" smtClean="0">
                <a:solidFill>
                  <a:schemeClr val="tx2"/>
                </a:solidFill>
              </a:rPr>
              <a:t> (2007-2015) </a:t>
            </a:r>
            <a:r>
              <a:rPr lang="fr-FR" sz="1600" dirty="0" smtClean="0"/>
              <a:t>[3]</a:t>
            </a:r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fr-FR" sz="1600" dirty="0"/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fr-FR" sz="1600" dirty="0" smtClean="0"/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fr-FR" sz="1600" dirty="0"/>
          </a:p>
          <a:p>
            <a:pPr marL="0" lvl="1">
              <a:lnSpc>
                <a:spcPct val="110000"/>
              </a:lnSpc>
              <a:spcBef>
                <a:spcPts val="600"/>
              </a:spcBef>
            </a:pPr>
            <a:endParaRPr lang="fr-FR" sz="1600" dirty="0" smtClean="0"/>
          </a:p>
          <a:p>
            <a:pPr marL="0" lvl="1">
              <a:lnSpc>
                <a:spcPct val="110000"/>
              </a:lnSpc>
              <a:spcBef>
                <a:spcPts val="600"/>
              </a:spcBef>
            </a:pPr>
            <a:r>
              <a:rPr lang="fr-FR" sz="1600" dirty="0" smtClean="0"/>
              <a:t>Méconnaissance du statut </a:t>
            </a:r>
            <a:r>
              <a:rPr lang="fr-FR" sz="1600" dirty="0" err="1" smtClean="0"/>
              <a:t>Ac</a:t>
            </a:r>
            <a:r>
              <a:rPr lang="fr-FR" sz="1600" dirty="0" smtClean="0"/>
              <a:t> anti-VHC + : 89% </a:t>
            </a:r>
            <a:endParaRPr lang="fr-FR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6402814"/>
            <a:ext cx="8352928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 smtClean="0"/>
              <a:t>[1] C. </a:t>
            </a:r>
            <a:r>
              <a:rPr lang="fr-FR" sz="1100" dirty="0" err="1" smtClean="0"/>
              <a:t>Meffre</a:t>
            </a:r>
            <a:r>
              <a:rPr lang="fr-FR" sz="1100" dirty="0" smtClean="0"/>
              <a:t>. Enquête nationale de prévalence. </a:t>
            </a:r>
            <a:r>
              <a:rPr lang="fr-FR" sz="1100" dirty="0"/>
              <a:t>2004 </a:t>
            </a:r>
            <a:r>
              <a:rPr lang="fr-FR" sz="1100" dirty="0" smtClean="0"/>
              <a:t>; [</a:t>
            </a:r>
            <a:r>
              <a:rPr lang="fr-FR" sz="1100" dirty="0"/>
              <a:t>2] </a:t>
            </a:r>
            <a:r>
              <a:rPr lang="fr-FR" sz="1100" dirty="0" err="1"/>
              <a:t>Revault</a:t>
            </a:r>
            <a:r>
              <a:rPr lang="fr-FR" sz="1100" dirty="0"/>
              <a:t> </a:t>
            </a:r>
            <a:r>
              <a:rPr lang="fr-FR" sz="1100" dirty="0" smtClean="0"/>
              <a:t>P et coll. </a:t>
            </a:r>
            <a:r>
              <a:rPr lang="fr-FR" sz="1100" dirty="0"/>
              <a:t>Bull </a:t>
            </a:r>
            <a:r>
              <a:rPr lang="fr-FR" sz="1100" dirty="0" err="1"/>
              <a:t>Epidémiol</a:t>
            </a:r>
            <a:r>
              <a:rPr lang="fr-FR" sz="1100" dirty="0"/>
              <a:t> </a:t>
            </a:r>
            <a:r>
              <a:rPr lang="fr-FR" sz="1100" dirty="0" err="1"/>
              <a:t>Hebd</a:t>
            </a:r>
            <a:r>
              <a:rPr lang="fr-FR" sz="1100" dirty="0"/>
              <a:t>. 2017;(14-15):271-6</a:t>
            </a:r>
            <a:r>
              <a:rPr lang="fr-FR" sz="1100" dirty="0" smtClean="0"/>
              <a:t>. </a:t>
            </a:r>
          </a:p>
          <a:p>
            <a:r>
              <a:rPr lang="fr-FR" sz="1100" dirty="0" smtClean="0"/>
              <a:t>[3] </a:t>
            </a:r>
            <a:r>
              <a:rPr lang="fr-FR" sz="1100" dirty="0"/>
              <a:t> </a:t>
            </a:r>
            <a:r>
              <a:rPr lang="fr-FR" sz="1100" dirty="0" err="1"/>
              <a:t>Roudot-Thoraval</a:t>
            </a:r>
            <a:r>
              <a:rPr lang="fr-FR" sz="1100" dirty="0"/>
              <a:t> </a:t>
            </a:r>
            <a:r>
              <a:rPr lang="fr-FR" sz="1100" dirty="0" smtClean="0"/>
              <a:t>F et coll. Bull</a:t>
            </a:r>
            <a:r>
              <a:rPr lang="fr-FR" sz="1100" dirty="0"/>
              <a:t> </a:t>
            </a:r>
            <a:r>
              <a:rPr lang="fr-FR" sz="1100" dirty="0" err="1"/>
              <a:t>Epidémiol</a:t>
            </a:r>
            <a:r>
              <a:rPr lang="fr-FR" sz="1100" dirty="0"/>
              <a:t> </a:t>
            </a:r>
            <a:r>
              <a:rPr lang="fr-FR" sz="1100" dirty="0" err="1"/>
              <a:t>Hebd</a:t>
            </a:r>
            <a:r>
              <a:rPr lang="fr-FR" sz="1100" dirty="0"/>
              <a:t>. 2017;(14-15):263-70.</a:t>
            </a:r>
            <a:endParaRPr lang="fr-FR" sz="1100" dirty="0" smtClean="0">
              <a:solidFill>
                <a:schemeClr val="accent6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220508"/>
              </p:ext>
            </p:extLst>
          </p:nvPr>
        </p:nvGraphicFramePr>
        <p:xfrm>
          <a:off x="2123728" y="2924944"/>
          <a:ext cx="3745892" cy="1266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1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3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  <a:latin typeface="+mj-lt"/>
                        </a:rPr>
                        <a:t>Région de naissance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+mj-lt"/>
                        </a:rPr>
                        <a:t>   Asie </a:t>
                      </a:r>
                      <a:r>
                        <a:rPr lang="fr-FR" sz="1600" u="none" strike="noStrike" dirty="0">
                          <a:effectLst/>
                          <a:latin typeface="+mj-lt"/>
                        </a:rPr>
                        <a:t>centrale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  <a:latin typeface="+mj-lt"/>
                        </a:rPr>
                        <a:t>5,9%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+mj-lt"/>
                        </a:rPr>
                        <a:t>   Moyen </a:t>
                      </a:r>
                      <a:r>
                        <a:rPr lang="fr-FR" sz="1600" u="none" strike="noStrike" dirty="0">
                          <a:effectLst/>
                          <a:latin typeface="+mj-lt"/>
                        </a:rPr>
                        <a:t>Orient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+mj-lt"/>
                        </a:rPr>
                        <a:t>5,4%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+mj-lt"/>
                        </a:rPr>
                        <a:t>   Europe </a:t>
                      </a:r>
                      <a:r>
                        <a:rPr lang="fr-FR" sz="1600" u="none" strike="noStrike" dirty="0">
                          <a:effectLst/>
                          <a:latin typeface="+mj-lt"/>
                        </a:rPr>
                        <a:t>de l'Est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+mj-lt"/>
                        </a:rPr>
                        <a:t>4,7%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+mj-lt"/>
                        </a:rPr>
                        <a:t>   Afrique </a:t>
                      </a:r>
                      <a:r>
                        <a:rPr lang="fr-FR" sz="1600" u="none" strike="noStrike" dirty="0">
                          <a:effectLst/>
                          <a:latin typeface="+mj-lt"/>
                        </a:rPr>
                        <a:t>centrale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+mj-lt"/>
                        </a:rPr>
                        <a:t>3,3%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311813"/>
              </p:ext>
            </p:extLst>
          </p:nvPr>
        </p:nvGraphicFramePr>
        <p:xfrm>
          <a:off x="2123728" y="4719796"/>
          <a:ext cx="3745892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1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3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  <a:latin typeface="+mj-lt"/>
                        </a:rPr>
                        <a:t>Région de naissance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+mj-lt"/>
                        </a:rPr>
                        <a:t>   Europe</a:t>
                      </a:r>
                      <a:r>
                        <a:rPr lang="fr-FR" sz="1600" u="none" strike="noStrike" baseline="0" dirty="0" smtClean="0">
                          <a:effectLst/>
                          <a:latin typeface="+mj-lt"/>
                        </a:rPr>
                        <a:t> (OMS)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 smtClean="0">
                          <a:effectLst/>
                          <a:latin typeface="+mj-lt"/>
                        </a:rPr>
                        <a:t> &gt; 6 %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+mj-lt"/>
                        </a:rPr>
                        <a:t>   Asie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 smtClean="0">
                          <a:effectLst/>
                          <a:latin typeface="+mj-lt"/>
                        </a:rPr>
                        <a:t>~ 4</a:t>
                      </a:r>
                      <a:r>
                        <a:rPr lang="fr-FR" sz="1600" u="none" strike="noStrike" dirty="0">
                          <a:effectLst/>
                          <a:latin typeface="+mj-lt"/>
                        </a:rPr>
                        <a:t>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+mj-lt"/>
                        </a:rPr>
                        <a:t>   Afrique Sub-Saharienne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3%</a:t>
                      </a:r>
                      <a:endParaRPr lang="fr-F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46555"/>
            <a:ext cx="6840562" cy="9361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</a:rPr>
              <a:t>Hépatite C : Population afro-caribéenne </a:t>
            </a:r>
            <a:endParaRPr lang="en-GB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972578"/>
            <a:ext cx="828092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FR" b="1" cap="all" dirty="0">
                <a:solidFill>
                  <a:schemeClr val="tx2"/>
                </a:solidFill>
              </a:rPr>
              <a:t>Etude </a:t>
            </a:r>
            <a:r>
              <a:rPr lang="fr-FR" b="1" cap="all" dirty="0" err="1" smtClean="0">
                <a:solidFill>
                  <a:schemeClr val="tx2"/>
                </a:solidFill>
              </a:rPr>
              <a:t>Afrobarometre</a:t>
            </a:r>
            <a:r>
              <a:rPr lang="fr-FR" b="1" cap="all" dirty="0" smtClean="0">
                <a:solidFill>
                  <a:schemeClr val="tx2"/>
                </a:solidFill>
              </a:rPr>
              <a:t> 2016</a:t>
            </a:r>
            <a:endParaRPr lang="fr-FR" b="1" cap="all" dirty="0">
              <a:solidFill>
                <a:schemeClr val="tx2"/>
              </a:solidFill>
            </a:endParaRPr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fr-FR" sz="1600" dirty="0"/>
              <a:t>Population </a:t>
            </a:r>
            <a:r>
              <a:rPr lang="fr-FR" sz="1600" dirty="0" smtClean="0"/>
              <a:t>Afro - caribéenne </a:t>
            </a:r>
            <a:r>
              <a:rPr lang="fr-FR" sz="1600" dirty="0"/>
              <a:t>fréquentant des lieux communautaires en Ile-de-France</a:t>
            </a:r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fr-FR" sz="1600" dirty="0"/>
              <a:t>Participation  : 1 283 participants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52016"/>
              </p:ext>
            </p:extLst>
          </p:nvPr>
        </p:nvGraphicFramePr>
        <p:xfrm>
          <a:off x="611560" y="3284984"/>
          <a:ext cx="6858483" cy="250937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173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4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6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Prévalence </a:t>
                      </a:r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VHC       (ARN VHC+)  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0,6 %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Méconnaissance du statut ARN VHC + 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38 %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Absence de dépistage pour le VHC (vie)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60 %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Notamment :</a:t>
                      </a:r>
                    </a:p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- personnes non dépistées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pour VIH</a:t>
                      </a:r>
                    </a:p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- jeunes de moins de 25 ans</a:t>
                      </a:r>
                      <a:endParaRPr lang="fr-FR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67544" y="6165304"/>
            <a:ext cx="8064896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/>
              <a:t>Larsen C, </a:t>
            </a:r>
            <a:r>
              <a:rPr lang="fr-FR" sz="1100" dirty="0" err="1"/>
              <a:t>Limousi</a:t>
            </a:r>
            <a:r>
              <a:rPr lang="fr-FR" sz="1100" dirty="0"/>
              <a:t> F, </a:t>
            </a:r>
            <a:r>
              <a:rPr lang="fr-FR" sz="1100" dirty="0" err="1"/>
              <a:t>Rahib</a:t>
            </a:r>
            <a:r>
              <a:rPr lang="fr-FR" sz="1100" dirty="0"/>
              <a:t> D, </a:t>
            </a:r>
            <a:r>
              <a:rPr lang="fr-FR" sz="1100" dirty="0" err="1"/>
              <a:t>Barin</a:t>
            </a:r>
            <a:r>
              <a:rPr lang="fr-FR" sz="1100" dirty="0"/>
              <a:t> F, Chevaliez S, </a:t>
            </a:r>
            <a:r>
              <a:rPr lang="fr-FR" sz="1100" dirty="0" err="1"/>
              <a:t>Peytavin</a:t>
            </a:r>
            <a:r>
              <a:rPr lang="fr-FR" sz="1100" dirty="0"/>
              <a:t> G, </a:t>
            </a:r>
            <a:r>
              <a:rPr lang="fr-FR" sz="1100" i="1" dirty="0"/>
              <a:t>et al</a:t>
            </a:r>
            <a:r>
              <a:rPr lang="fr-FR" sz="1100" dirty="0"/>
              <a:t>. Infections VIH et VHB parmi les Afro-Caribéens d’Île-de-France : des prévalences élevées et des dépistages insuffisants. Bull </a:t>
            </a:r>
            <a:r>
              <a:rPr lang="fr-FR" sz="1100" dirty="0" err="1"/>
              <a:t>Epidémiol</a:t>
            </a:r>
            <a:r>
              <a:rPr lang="fr-FR" sz="1100" dirty="0"/>
              <a:t> </a:t>
            </a:r>
            <a:r>
              <a:rPr lang="fr-FR" sz="1100" dirty="0" err="1"/>
              <a:t>Hebd</a:t>
            </a:r>
            <a:r>
              <a:rPr lang="fr-FR" sz="1100" dirty="0"/>
              <a:t>. 2017;</a:t>
            </a:r>
            <a:br>
              <a:rPr lang="fr-FR" sz="1100" dirty="0"/>
            </a:br>
            <a:r>
              <a:rPr lang="fr-FR" sz="1100" dirty="0"/>
              <a:t>(28-29):609-16. </a:t>
            </a:r>
            <a:r>
              <a:rPr lang="fr-FR" sz="1100" dirty="0">
                <a:hlinkClick r:id="rId3"/>
              </a:rPr>
              <a:t>http://invs.santepubliquefrance.fr/beh/2017/29-30/2017_29-30_3.html</a:t>
            </a:r>
            <a:endParaRPr lang="fr-FR" sz="11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0" y="3501008"/>
            <a:ext cx="9144000" cy="720080"/>
          </a:xfrm>
        </p:spPr>
        <p:txBody>
          <a:bodyPr/>
          <a:lstStyle/>
          <a:p>
            <a:pPr algn="ctr"/>
            <a:r>
              <a:rPr lang="fr-FR" sz="4000" dirty="0" smtClean="0"/>
              <a:t>Hépatite B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0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0" y="3501008"/>
            <a:ext cx="9144000" cy="720080"/>
          </a:xfrm>
        </p:spPr>
        <p:txBody>
          <a:bodyPr/>
          <a:lstStyle/>
          <a:p>
            <a:pPr algn="ctr"/>
            <a:r>
              <a:rPr lang="fr-FR" sz="4000" dirty="0" smtClean="0"/>
              <a:t>Surveillance </a:t>
            </a:r>
          </a:p>
          <a:p>
            <a:pPr algn="ctr"/>
            <a:r>
              <a:rPr lang="fr-FR" sz="4000" dirty="0" smtClean="0"/>
              <a:t>Hépatite B aigue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8808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00392" cy="1143000"/>
          </a:xfrm>
        </p:spPr>
        <p:txBody>
          <a:bodyPr/>
          <a:lstStyle/>
          <a:p>
            <a:r>
              <a:rPr lang="fr-FR" sz="1600" b="1" dirty="0" smtClean="0"/>
              <a:t>Estimation du nombre de personnes non diagnostiquées </a:t>
            </a:r>
            <a:br>
              <a:rPr lang="fr-FR" sz="1600" b="1" dirty="0" smtClean="0"/>
            </a:br>
            <a:r>
              <a:rPr lang="fr-FR" sz="1600" b="1" dirty="0" smtClean="0"/>
              <a:t>pour une hépatite C chronique en population générale</a:t>
            </a:r>
            <a:endParaRPr lang="fr-FR" sz="1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80152" y="6093296"/>
            <a:ext cx="78193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chemeClr val="accent6"/>
                </a:solidFill>
              </a:rPr>
              <a:t>Brouard</a:t>
            </a:r>
            <a:r>
              <a:rPr lang="fr-FR" sz="1200" dirty="0">
                <a:solidFill>
                  <a:schemeClr val="accent6"/>
                </a:solidFill>
              </a:rPr>
              <a:t> C et al. The </a:t>
            </a:r>
            <a:r>
              <a:rPr lang="fr-FR" sz="1200" dirty="0" err="1">
                <a:solidFill>
                  <a:schemeClr val="accent6"/>
                </a:solidFill>
              </a:rPr>
              <a:t>undiagnosed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chronical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infected</a:t>
            </a:r>
            <a:r>
              <a:rPr lang="fr-FR" sz="1200" dirty="0">
                <a:solidFill>
                  <a:schemeClr val="accent6"/>
                </a:solidFill>
              </a:rPr>
              <a:t> HCV population in France, </a:t>
            </a:r>
            <a:r>
              <a:rPr lang="fr-FR" sz="1200" dirty="0" err="1">
                <a:solidFill>
                  <a:schemeClr val="accent6"/>
                </a:solidFill>
              </a:rPr>
              <a:t>Plos</a:t>
            </a:r>
            <a:r>
              <a:rPr lang="fr-FR" sz="1200" dirty="0">
                <a:solidFill>
                  <a:schemeClr val="accent6"/>
                </a:solidFill>
              </a:rPr>
              <a:t> One 2015;10:e0126920</a:t>
            </a:r>
          </a:p>
          <a:p>
            <a:r>
              <a:rPr lang="fr-FR" sz="1200" i="1" dirty="0" err="1" smtClean="0"/>
              <a:t>Brouard</a:t>
            </a:r>
            <a:r>
              <a:rPr lang="fr-FR" sz="1200" i="1" dirty="0" smtClean="0"/>
              <a:t> </a:t>
            </a:r>
            <a:r>
              <a:rPr lang="fr-FR" sz="1200" i="1" dirty="0"/>
              <a:t>C, </a:t>
            </a:r>
            <a:r>
              <a:rPr lang="fr-FR" sz="1200" i="1" dirty="0" smtClean="0"/>
              <a:t>Le </a:t>
            </a:r>
            <a:r>
              <a:rPr lang="fr-FR" sz="1200" i="1" dirty="0" err="1"/>
              <a:t>Strat</a:t>
            </a:r>
            <a:r>
              <a:rPr lang="fr-FR" sz="1200" i="1" dirty="0"/>
              <a:t> Y, </a:t>
            </a:r>
            <a:r>
              <a:rPr lang="fr-FR" sz="1200" i="1" dirty="0" smtClean="0"/>
              <a:t>et coll. Bull </a:t>
            </a:r>
            <a:r>
              <a:rPr lang="fr-FR" sz="1200" i="1" dirty="0" err="1"/>
              <a:t>Epidémiol</a:t>
            </a:r>
            <a:r>
              <a:rPr lang="fr-FR" sz="1200" i="1" dirty="0"/>
              <a:t> </a:t>
            </a:r>
            <a:r>
              <a:rPr lang="fr-FR" sz="1200" i="1" dirty="0" err="1"/>
              <a:t>Hebd</a:t>
            </a:r>
            <a:r>
              <a:rPr lang="fr-FR" sz="1200" i="1" dirty="0"/>
              <a:t>. 2015;(19-20):329-39. </a:t>
            </a:r>
            <a:endParaRPr lang="fr-FR" sz="1200" i="1" dirty="0" smtClean="0"/>
          </a:p>
          <a:p>
            <a:r>
              <a:rPr lang="fr-FR" sz="1200" i="1" dirty="0" smtClean="0"/>
              <a:t>http</a:t>
            </a:r>
            <a:r>
              <a:rPr lang="fr-FR" sz="1200" i="1" dirty="0"/>
              <a:t>://www.invs.sante.fr/beh/2015/19-20/2015_19-20_1.html </a:t>
            </a:r>
          </a:p>
        </p:txBody>
      </p:sp>
      <p:pic>
        <p:nvPicPr>
          <p:cNvPr id="6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" t="32661" r="7250" b="7880"/>
          <a:stretch/>
        </p:blipFill>
        <p:spPr bwMode="auto">
          <a:xfrm>
            <a:off x="0" y="2624311"/>
            <a:ext cx="8964488" cy="35409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8204" y="1916832"/>
            <a:ext cx="8172268" cy="87722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cap="all" dirty="0" smtClean="0">
                <a:solidFill>
                  <a:schemeClr val="tx2"/>
                </a:solidFill>
              </a:rPr>
              <a:t>En </a:t>
            </a:r>
            <a:r>
              <a:rPr lang="fr-FR" sz="1600" b="1" cap="all" dirty="0">
                <a:solidFill>
                  <a:schemeClr val="tx2"/>
                </a:solidFill>
              </a:rPr>
              <a:t>2014 : </a:t>
            </a:r>
            <a:r>
              <a:rPr lang="fr-FR" sz="1600" b="1" cap="all" dirty="0" smtClean="0">
                <a:solidFill>
                  <a:schemeClr val="tx2"/>
                </a:solidFill>
              </a:rPr>
              <a:t>environ 75 </a:t>
            </a:r>
            <a:r>
              <a:rPr lang="fr-FR" sz="1600" b="1" cap="all" dirty="0">
                <a:solidFill>
                  <a:schemeClr val="tx2"/>
                </a:solidFill>
              </a:rPr>
              <a:t>000 personnes méconnaissent leur </a:t>
            </a:r>
            <a:r>
              <a:rPr lang="fr-FR" sz="1600" b="1" cap="all" dirty="0" smtClean="0">
                <a:solidFill>
                  <a:schemeClr val="tx2"/>
                </a:solidFill>
              </a:rPr>
              <a:t>infection</a:t>
            </a:r>
          </a:p>
          <a:p>
            <a:pPr marL="0" lvl="1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(intervalle de plausibilité : 65 000 - 83 000)</a:t>
            </a:r>
          </a:p>
          <a:p>
            <a:pPr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GB" sz="1600" b="1" cap="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/>
              <a:t>DECLARATION OBLIGATOIRE DE L’HEPATITE b AIGUE </a:t>
            </a:r>
            <a:r>
              <a:rPr lang="fr-FR" sz="1800" dirty="0" smtClean="0"/>
              <a:t>2003-2016</a:t>
            </a:r>
            <a:endParaRPr lang="fr-FR" sz="18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23528" y="1991908"/>
            <a:ext cx="8568952" cy="1120507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3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600"/>
              </a:spcBef>
            </a:pPr>
            <a:r>
              <a:rPr lang="fr-FR" sz="1400" b="1" cap="all" dirty="0" smtClean="0">
                <a:solidFill>
                  <a:schemeClr val="accent1"/>
                </a:solidFill>
              </a:rPr>
              <a:t>Maladie à déclaration obligatoire (MDO) depuis 2003 </a:t>
            </a:r>
          </a:p>
          <a:p>
            <a:pPr lvl="2">
              <a:spcBef>
                <a:spcPts val="600"/>
              </a:spcBef>
            </a:pPr>
            <a:r>
              <a:rPr lang="fr-FR" sz="1400" b="1" cap="all" dirty="0" smtClean="0">
                <a:solidFill>
                  <a:schemeClr val="accent1"/>
                </a:solidFill>
              </a:rPr>
              <a:t>Définition d’un Cas hépatite </a:t>
            </a:r>
            <a:r>
              <a:rPr lang="fr-FR" sz="1400" b="1" cap="all" dirty="0">
                <a:solidFill>
                  <a:schemeClr val="accent1"/>
                </a:solidFill>
              </a:rPr>
              <a:t>B aiguë </a:t>
            </a:r>
            <a:endParaRPr lang="fr-FR" sz="1400" b="1" cap="all" dirty="0" smtClean="0">
              <a:solidFill>
                <a:schemeClr val="accent1"/>
              </a:solidFill>
            </a:endParaRPr>
          </a:p>
          <a:p>
            <a:pPr lvl="4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600" b="1" dirty="0" smtClean="0"/>
              <a:t> </a:t>
            </a:r>
            <a:r>
              <a:rPr lang="fr-FR" sz="1600" dirty="0" smtClean="0"/>
              <a:t>absence </a:t>
            </a:r>
            <a:r>
              <a:rPr lang="fr-FR" sz="1600" dirty="0"/>
              <a:t>de portage chronique de l’</a:t>
            </a:r>
            <a:r>
              <a:rPr lang="fr-FR" sz="1600" dirty="0" err="1"/>
              <a:t>AgHBs</a:t>
            </a:r>
            <a:r>
              <a:rPr lang="fr-FR" sz="1600" dirty="0"/>
              <a:t> et </a:t>
            </a:r>
            <a:endParaRPr lang="fr-FR" sz="1600" dirty="0" smtClean="0"/>
          </a:p>
          <a:p>
            <a:pPr lvl="4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600" dirty="0" smtClean="0"/>
              <a:t> détection</a:t>
            </a:r>
            <a:r>
              <a:rPr lang="fr-FR" sz="1600" dirty="0"/>
              <a:t>, pour la première fois : </a:t>
            </a:r>
          </a:p>
          <a:p>
            <a:pPr marL="144000" lvl="4" indent="0">
              <a:spcBef>
                <a:spcPts val="600"/>
              </a:spcBef>
              <a:buNone/>
            </a:pPr>
            <a:r>
              <a:rPr lang="fr-FR" sz="1600" dirty="0" smtClean="0"/>
              <a:t>             - des </a:t>
            </a:r>
            <a:r>
              <a:rPr lang="fr-FR" sz="1600" dirty="0" err="1"/>
              <a:t>IgM</a:t>
            </a:r>
            <a:r>
              <a:rPr lang="fr-FR" sz="1600" dirty="0"/>
              <a:t> anti-</a:t>
            </a:r>
            <a:r>
              <a:rPr lang="fr-FR" sz="1600" dirty="0" err="1"/>
              <a:t>HBc</a:t>
            </a:r>
            <a:r>
              <a:rPr lang="fr-FR" sz="1600" dirty="0"/>
              <a:t> </a:t>
            </a:r>
            <a:r>
              <a:rPr lang="fr-FR" sz="1600" dirty="0" smtClean="0"/>
              <a:t>;</a:t>
            </a:r>
          </a:p>
          <a:p>
            <a:pPr marL="144000" lvl="4" indent="0">
              <a:spcBef>
                <a:spcPts val="600"/>
              </a:spcBef>
              <a:buNone/>
            </a:pPr>
            <a:r>
              <a:rPr lang="fr-FR" sz="1600" dirty="0" smtClean="0"/>
              <a:t>             - ou</a:t>
            </a:r>
            <a:r>
              <a:rPr lang="fr-FR" sz="1600" dirty="0"/>
              <a:t>, </a:t>
            </a:r>
            <a:r>
              <a:rPr lang="fr-FR" sz="1600" dirty="0" smtClean="0"/>
              <a:t>absence </a:t>
            </a:r>
            <a:r>
              <a:rPr lang="fr-FR" sz="1600" dirty="0"/>
              <a:t>de réalisation de ce test, de l’</a:t>
            </a:r>
            <a:r>
              <a:rPr lang="fr-FR" sz="1600" dirty="0" err="1"/>
              <a:t>AgHBs</a:t>
            </a:r>
            <a:r>
              <a:rPr lang="fr-FR" sz="1600" dirty="0"/>
              <a:t> et des </a:t>
            </a:r>
            <a:r>
              <a:rPr lang="fr-FR" sz="1600" dirty="0" err="1"/>
              <a:t>Ac</a:t>
            </a:r>
            <a:r>
              <a:rPr lang="fr-FR" sz="1600" dirty="0"/>
              <a:t> anti-</a:t>
            </a:r>
            <a:r>
              <a:rPr lang="fr-FR" sz="1600" dirty="0" err="1"/>
              <a:t>HBc</a:t>
            </a:r>
            <a:r>
              <a:rPr lang="fr-FR" sz="1600" dirty="0"/>
              <a:t> totaux dans </a:t>
            </a:r>
            <a:r>
              <a:rPr lang="fr-FR" sz="1600" dirty="0" smtClean="0"/>
              <a:t>contexte </a:t>
            </a:r>
            <a:r>
              <a:rPr lang="fr-FR" sz="1600" dirty="0"/>
              <a:t>d’hépatite aiguë (augmentation importante des ALAT</a:t>
            </a:r>
            <a:r>
              <a:rPr lang="fr-FR" sz="1600" dirty="0" smtClean="0"/>
              <a:t>).</a:t>
            </a:r>
          </a:p>
          <a:p>
            <a:pPr marL="144000" lvl="4" indent="0">
              <a:spcBef>
                <a:spcPts val="600"/>
              </a:spcBef>
              <a:buNone/>
            </a:pPr>
            <a:endParaRPr lang="fr-FR" sz="1400" b="1" dirty="0"/>
          </a:p>
          <a:p>
            <a:pPr lvl="2">
              <a:spcBef>
                <a:spcPts val="600"/>
              </a:spcBef>
            </a:pPr>
            <a:r>
              <a:rPr lang="fr-FR" sz="1400" b="1" cap="all" dirty="0" smtClean="0">
                <a:solidFill>
                  <a:schemeClr val="accent1"/>
                </a:solidFill>
              </a:rPr>
              <a:t>Objectifs de </a:t>
            </a:r>
            <a:r>
              <a:rPr lang="fr-FR" sz="1400" b="1" cap="all" dirty="0">
                <a:solidFill>
                  <a:schemeClr val="accent1"/>
                </a:solidFill>
              </a:rPr>
              <a:t>surveillance 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400" dirty="0"/>
              <a:t> </a:t>
            </a:r>
            <a:r>
              <a:rPr lang="fr-FR" sz="1600" dirty="0" smtClean="0"/>
              <a:t>décrire </a:t>
            </a:r>
            <a:r>
              <a:rPr lang="fr-FR" sz="1600" dirty="0"/>
              <a:t>les caractéristiques des personnes </a:t>
            </a:r>
            <a:r>
              <a:rPr lang="fr-FR" sz="1600" dirty="0" smtClean="0"/>
              <a:t>infectées, suivre l’évolution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600" dirty="0"/>
              <a:t> </a:t>
            </a:r>
            <a:r>
              <a:rPr lang="fr-FR" sz="1600" dirty="0" smtClean="0"/>
              <a:t>évaluer </a:t>
            </a:r>
            <a:r>
              <a:rPr lang="fr-FR" sz="1600" dirty="0"/>
              <a:t>l’impact de la politique de </a:t>
            </a:r>
            <a:r>
              <a:rPr lang="fr-FR" sz="1600" dirty="0" smtClean="0"/>
              <a:t>prévention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600" dirty="0"/>
              <a:t> é</a:t>
            </a:r>
            <a:r>
              <a:rPr lang="fr-FR" sz="1600" dirty="0" smtClean="0"/>
              <a:t>tudier </a:t>
            </a:r>
            <a:r>
              <a:rPr lang="fr-FR" sz="1600" dirty="0"/>
              <a:t>les formes graves </a:t>
            </a:r>
            <a:r>
              <a:rPr lang="fr-FR" sz="1600" dirty="0" smtClean="0"/>
              <a:t>(formes fulminantes), identifier </a:t>
            </a:r>
            <a:r>
              <a:rPr lang="fr-FR" sz="1600" dirty="0"/>
              <a:t>les cas groupés ou des modes de contamination inhabituels</a:t>
            </a:r>
            <a:r>
              <a:rPr lang="fr-F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30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/>
              <a:t>DECLARATION OBLIGATOIRE DE L’HEPATITE b AIGUE </a:t>
            </a:r>
            <a:r>
              <a:rPr lang="fr-FR" sz="1800" dirty="0" smtClean="0"/>
              <a:t>2003-2016</a:t>
            </a:r>
            <a:endParaRPr lang="fr-FR" sz="18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9512" y="1988840"/>
            <a:ext cx="4355976" cy="4680520"/>
          </a:xfrm>
          <a:prstGeom prst="rect">
            <a:avLst/>
          </a:prstGeom>
          <a:solidFill>
            <a:schemeClr val="bg1"/>
          </a:solidFill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3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600"/>
              </a:spcBef>
            </a:pPr>
            <a:r>
              <a:rPr lang="fr-FR" sz="1800" dirty="0" smtClean="0"/>
              <a:t>  </a:t>
            </a:r>
            <a:r>
              <a:rPr lang="fr-FR" sz="1800" b="1" cap="all" dirty="0">
                <a:solidFill>
                  <a:schemeClr val="accent1"/>
                </a:solidFill>
              </a:rPr>
              <a:t>Maladie à déclaration obligatoire (MDO) depuis 2003 </a:t>
            </a:r>
          </a:p>
          <a:p>
            <a:pPr lvl="2">
              <a:spcBef>
                <a:spcPts val="600"/>
              </a:spcBef>
            </a:pPr>
            <a:r>
              <a:rPr lang="fr-FR" sz="1800" dirty="0" smtClean="0"/>
              <a:t>1661 cas déclarés </a:t>
            </a:r>
            <a:r>
              <a:rPr lang="fr-FR" sz="1800" dirty="0"/>
              <a:t>entre 2003 et </a:t>
            </a:r>
            <a:r>
              <a:rPr lang="fr-FR" sz="1800" dirty="0" smtClean="0"/>
              <a:t>2016</a:t>
            </a:r>
          </a:p>
          <a:p>
            <a:pPr lvl="2">
              <a:spcBef>
                <a:spcPts val="600"/>
              </a:spcBef>
            </a:pPr>
            <a:r>
              <a:rPr lang="fr-FR" sz="1800" dirty="0" smtClean="0"/>
              <a:t>  Hommes : 72</a:t>
            </a:r>
            <a:r>
              <a:rPr lang="fr-FR" sz="1800" dirty="0"/>
              <a:t>% des </a:t>
            </a:r>
            <a:r>
              <a:rPr lang="fr-FR" sz="1800" dirty="0" smtClean="0"/>
              <a:t>cas </a:t>
            </a:r>
          </a:p>
          <a:p>
            <a:pPr lvl="2">
              <a:spcBef>
                <a:spcPts val="600"/>
              </a:spcBef>
            </a:pPr>
            <a:r>
              <a:rPr lang="fr-FR" sz="1800" dirty="0" smtClean="0"/>
              <a:t>  Age </a:t>
            </a:r>
            <a:r>
              <a:rPr lang="fr-FR" sz="1800" dirty="0"/>
              <a:t>moyen </a:t>
            </a:r>
            <a:r>
              <a:rPr lang="fr-FR" sz="1800" dirty="0" smtClean="0"/>
              <a:t> : 40,2 </a:t>
            </a:r>
            <a:r>
              <a:rPr lang="fr-FR" sz="1800" dirty="0"/>
              <a:t>ans </a:t>
            </a:r>
            <a:r>
              <a:rPr lang="fr-FR" sz="1800" dirty="0" smtClean="0"/>
              <a:t> </a:t>
            </a:r>
          </a:p>
          <a:p>
            <a:pPr lvl="4">
              <a:spcBef>
                <a:spcPts val="600"/>
              </a:spcBef>
            </a:pPr>
            <a:r>
              <a:rPr lang="fr-FR" sz="1600" dirty="0" smtClean="0"/>
              <a:t>Femmes : 36,7 ans</a:t>
            </a:r>
          </a:p>
          <a:p>
            <a:pPr lvl="4">
              <a:spcBef>
                <a:spcPts val="600"/>
              </a:spcBef>
            </a:pPr>
            <a:r>
              <a:rPr lang="fr-FR" sz="1600" dirty="0" smtClean="0"/>
              <a:t>Hommes : 41,6 ans</a:t>
            </a:r>
          </a:p>
          <a:p>
            <a:pPr lvl="3">
              <a:spcBef>
                <a:spcPts val="600"/>
              </a:spcBef>
            </a:pPr>
            <a:r>
              <a:rPr lang="fr-FR" sz="1800" dirty="0" smtClean="0"/>
              <a:t>  </a:t>
            </a:r>
            <a:r>
              <a:rPr lang="fr-FR" sz="1800" dirty="0" smtClean="0">
                <a:solidFill>
                  <a:schemeClr val="accent6"/>
                </a:solidFill>
              </a:rPr>
              <a:t>Diminution </a:t>
            </a:r>
            <a:r>
              <a:rPr lang="fr-FR" sz="1800" dirty="0">
                <a:solidFill>
                  <a:schemeClr val="accent6"/>
                </a:solidFill>
              </a:rPr>
              <a:t>de 53% </a:t>
            </a:r>
            <a:r>
              <a:rPr lang="fr-FR" sz="1800" dirty="0" smtClean="0">
                <a:solidFill>
                  <a:schemeClr val="accent6"/>
                </a:solidFill>
              </a:rPr>
              <a:t>du nb des </a:t>
            </a:r>
            <a:r>
              <a:rPr lang="fr-FR" sz="1800" dirty="0">
                <a:solidFill>
                  <a:schemeClr val="accent6"/>
                </a:solidFill>
              </a:rPr>
              <a:t>déclarations sur les 10 dernières </a:t>
            </a:r>
            <a:r>
              <a:rPr lang="fr-FR" sz="1800" dirty="0" smtClean="0">
                <a:solidFill>
                  <a:schemeClr val="accent6"/>
                </a:solidFill>
              </a:rPr>
              <a:t>années</a:t>
            </a:r>
          </a:p>
          <a:p>
            <a:pPr lvl="3">
              <a:spcBef>
                <a:spcPts val="600"/>
              </a:spcBef>
            </a:pPr>
            <a:r>
              <a:rPr lang="fr-FR" sz="1800" dirty="0" smtClean="0"/>
              <a:t>  </a:t>
            </a:r>
            <a:r>
              <a:rPr lang="fr-FR" sz="1800" dirty="0" smtClean="0">
                <a:solidFill>
                  <a:schemeClr val="accent6"/>
                </a:solidFill>
              </a:rPr>
              <a:t>Exhaustivité </a:t>
            </a:r>
            <a:r>
              <a:rPr lang="fr-FR" sz="1800" dirty="0">
                <a:solidFill>
                  <a:schemeClr val="accent6"/>
                </a:solidFill>
              </a:rPr>
              <a:t>de la DO </a:t>
            </a:r>
            <a:r>
              <a:rPr lang="fr-FR" sz="1800" dirty="0" smtClean="0">
                <a:solidFill>
                  <a:schemeClr val="accent6"/>
                </a:solidFill>
              </a:rPr>
              <a:t>:</a:t>
            </a:r>
          </a:p>
          <a:p>
            <a:pPr lvl="4">
              <a:spcBef>
                <a:spcPts val="600"/>
              </a:spcBef>
            </a:pPr>
            <a:r>
              <a:rPr lang="fr-FR" sz="1800" dirty="0" smtClean="0"/>
              <a:t>2010 : entre </a:t>
            </a:r>
            <a:r>
              <a:rPr lang="fr-FR" sz="1800" dirty="0"/>
              <a:t>9 et 15% </a:t>
            </a:r>
            <a:endParaRPr lang="fr-FR" sz="1800" dirty="0" smtClean="0"/>
          </a:p>
          <a:p>
            <a:pPr lvl="4">
              <a:spcBef>
                <a:spcPts val="600"/>
              </a:spcBef>
            </a:pPr>
            <a:r>
              <a:rPr lang="fr-FR" sz="1800" dirty="0" smtClean="0"/>
              <a:t>2013 : 23,5</a:t>
            </a:r>
            <a:r>
              <a:rPr lang="fr-FR" sz="1800" dirty="0"/>
              <a:t>% </a:t>
            </a:r>
            <a:endParaRPr lang="fr-FR" sz="1800" dirty="0" smtClean="0"/>
          </a:p>
          <a:p>
            <a:pPr lvl="4">
              <a:spcBef>
                <a:spcPts val="600"/>
              </a:spcBef>
            </a:pPr>
            <a:r>
              <a:rPr lang="fr-FR" sz="1800" dirty="0" smtClean="0"/>
              <a:t>2016 : &lt; 20%  </a:t>
            </a:r>
          </a:p>
          <a:p>
            <a:pPr lvl="4">
              <a:spcBef>
                <a:spcPts val="600"/>
              </a:spcBef>
            </a:pPr>
            <a:endParaRPr lang="fr-FR" sz="1800" dirty="0" smtClean="0"/>
          </a:p>
          <a:p>
            <a:pPr lvl="2">
              <a:spcBef>
                <a:spcPts val="600"/>
              </a:spcBef>
            </a:pPr>
            <a:endParaRPr lang="fr-FR" sz="16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575336" cy="252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05" y="4365104"/>
            <a:ext cx="463132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/>
              <a:t>DECLARATION OBLIGATOIRE DE L’HEPATITE b AIGUE </a:t>
            </a:r>
            <a:r>
              <a:rPr lang="fr-FR" sz="1800" dirty="0" smtClean="0"/>
              <a:t>2003-2016</a:t>
            </a:r>
            <a:endParaRPr lang="fr-FR" sz="18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88032" y="1988840"/>
            <a:ext cx="8388424" cy="3888432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3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600"/>
              </a:spcBef>
            </a:pPr>
            <a:r>
              <a:rPr lang="fr-FR" sz="1800" dirty="0" smtClean="0"/>
              <a:t>  </a:t>
            </a:r>
            <a:r>
              <a:rPr lang="fr-FR" sz="1800" b="1" cap="small" dirty="0">
                <a:solidFill>
                  <a:schemeClr val="accent1"/>
                </a:solidFill>
              </a:rPr>
              <a:t>E</a:t>
            </a:r>
            <a:r>
              <a:rPr lang="fr-FR" sz="1800" b="1" cap="small" dirty="0" smtClean="0">
                <a:solidFill>
                  <a:schemeClr val="accent1"/>
                </a:solidFill>
              </a:rPr>
              <a:t>xpositions </a:t>
            </a:r>
            <a:r>
              <a:rPr lang="fr-FR" sz="1800" b="1" cap="small" dirty="0">
                <a:solidFill>
                  <a:schemeClr val="accent1"/>
                </a:solidFill>
              </a:rPr>
              <a:t>à risque au cours des 6 mois précédant le </a:t>
            </a:r>
            <a:r>
              <a:rPr lang="fr-FR" sz="1800" b="1" cap="small" dirty="0" smtClean="0">
                <a:solidFill>
                  <a:schemeClr val="accent1"/>
                </a:solidFill>
              </a:rPr>
              <a:t>diagnostic</a:t>
            </a:r>
            <a:endParaRPr lang="fr-FR" sz="1800" dirty="0" smtClean="0"/>
          </a:p>
          <a:p>
            <a:pPr lvl="2">
              <a:spcBef>
                <a:spcPts val="600"/>
              </a:spcBef>
            </a:pPr>
            <a:endParaRPr lang="fr-FR" sz="1600" b="1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36340"/>
              </p:ext>
            </p:extLst>
          </p:nvPr>
        </p:nvGraphicFramePr>
        <p:xfrm>
          <a:off x="899592" y="2276872"/>
          <a:ext cx="6912768" cy="3435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0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accent6"/>
                          </a:solidFill>
                          <a:effectLst/>
                        </a:rPr>
                        <a:t>%</a:t>
                      </a: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accent6"/>
                          </a:solidFill>
                          <a:effectLst/>
                        </a:rPr>
                        <a:t>Exposition sexuelle</a:t>
                      </a:r>
                      <a:endParaRPr lang="fr-FR" sz="14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accent6"/>
                          </a:solidFill>
                          <a:effectLst/>
                        </a:rPr>
                        <a:t>57 %</a:t>
                      </a:r>
                      <a:endParaRPr lang="fr-FR" sz="14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accent6"/>
                          </a:solidFill>
                          <a:effectLst/>
                        </a:rPr>
                        <a:t>   partenaire sexuel Ag HBs (+) *</a:t>
                      </a:r>
                      <a:endParaRPr lang="fr-FR" sz="14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accent6"/>
                          </a:solidFill>
                          <a:effectLst/>
                        </a:rPr>
                        <a:t>14 %</a:t>
                      </a: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accent6"/>
                          </a:solidFill>
                          <a:effectLst/>
                        </a:rPr>
                        <a:t>   HSH</a:t>
                      </a: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accent6"/>
                          </a:solidFill>
                          <a:effectLst/>
                        </a:rPr>
                        <a:t>21 % </a:t>
                      </a: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accent6"/>
                          </a:solidFill>
                          <a:effectLst/>
                        </a:rPr>
                        <a:t>   partenaires sexuels multiples *</a:t>
                      </a:r>
                      <a:endParaRPr lang="fr-FR" sz="14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accent6"/>
                          </a:solidFill>
                          <a:effectLst/>
                        </a:rPr>
                        <a:t>37 %</a:t>
                      </a: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accent6"/>
                          </a:solidFill>
                          <a:effectLst/>
                        </a:rPr>
                        <a:t>Voyage en zone d'endémicité VHB * </a:t>
                      </a:r>
                      <a:endParaRPr lang="fr-FR" sz="14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accent6"/>
                          </a:solidFill>
                          <a:effectLst/>
                        </a:rPr>
                        <a:t>32 %</a:t>
                      </a:r>
                      <a:endParaRPr lang="fr-FR" sz="14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accent6"/>
                          </a:solidFill>
                          <a:effectLst/>
                        </a:rPr>
                        <a:t>Soins invasifs (dialyse, chirurgie, greffe) *</a:t>
                      </a:r>
                      <a:endParaRPr lang="fr-FR" sz="14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accent6"/>
                          </a:solidFill>
                          <a:effectLst/>
                        </a:rPr>
                        <a:t>13 %</a:t>
                      </a: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accent6"/>
                          </a:solidFill>
                          <a:effectLst/>
                        </a:rPr>
                        <a:t>Porteur chronique de l'Ag Hbs dans l'entourage familial *</a:t>
                      </a:r>
                      <a:endParaRPr lang="fr-FR" sz="14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accent6"/>
                          </a:solidFill>
                          <a:effectLst/>
                        </a:rPr>
                        <a:t>11 %</a:t>
                      </a: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accent6"/>
                          </a:solidFill>
                          <a:effectLst/>
                        </a:rPr>
                        <a:t>Tatouage, piercing</a:t>
                      </a:r>
                      <a:endParaRPr lang="fr-FR" sz="14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accent6"/>
                          </a:solidFill>
                          <a:effectLst/>
                        </a:rPr>
                        <a:t>6 %</a:t>
                      </a: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accent6"/>
                          </a:solidFill>
                          <a:effectLst/>
                        </a:rPr>
                        <a:t>Séjour en institution *</a:t>
                      </a:r>
                      <a:endParaRPr lang="fr-FR" sz="14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accent6"/>
                          </a:solidFill>
                          <a:effectLst/>
                        </a:rPr>
                        <a:t>6 %</a:t>
                      </a: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accent6"/>
                          </a:solidFill>
                          <a:effectLst/>
                        </a:rPr>
                        <a:t>Usage de drogues *</a:t>
                      </a:r>
                      <a:endParaRPr lang="fr-FR" sz="14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accent6"/>
                          </a:solidFill>
                          <a:effectLst/>
                        </a:rPr>
                        <a:t>4 %</a:t>
                      </a: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accent6"/>
                          </a:solidFill>
                          <a:effectLst/>
                        </a:rPr>
                        <a:t>Exposition professionnelle *</a:t>
                      </a:r>
                      <a:endParaRPr lang="fr-FR" sz="14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accent6"/>
                          </a:solidFill>
                          <a:effectLst/>
                        </a:rPr>
                        <a:t>3 %</a:t>
                      </a: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accent6"/>
                          </a:solidFill>
                          <a:effectLst/>
                        </a:rPr>
                        <a:t>Exposition périnatale</a:t>
                      </a:r>
                      <a:endParaRPr lang="fr-FR" sz="14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accent6"/>
                          </a:solidFill>
                          <a:effectLst/>
                        </a:rPr>
                        <a:t>1 %</a:t>
                      </a: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67544" y="5576753"/>
            <a:ext cx="7848872" cy="84638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indent="-285750" algn="ctr">
              <a:buFont typeface="Wingdings" pitchFamily="2" charset="2"/>
              <a:buChar char="à"/>
            </a:pPr>
            <a:r>
              <a:rPr lang="fr-FR" sz="1600" b="1" dirty="0" smtClean="0">
                <a:solidFill>
                  <a:schemeClr val="accent1"/>
                </a:solidFill>
              </a:rPr>
              <a:t>Plus de 80% des cas avaient une indication </a:t>
            </a:r>
            <a:r>
              <a:rPr lang="fr-FR" sz="1600" b="1" dirty="0">
                <a:solidFill>
                  <a:schemeClr val="accent1"/>
                </a:solidFill>
              </a:rPr>
              <a:t>de </a:t>
            </a:r>
            <a:r>
              <a:rPr lang="fr-FR" sz="1600" b="1" dirty="0" smtClean="0">
                <a:solidFill>
                  <a:schemeClr val="accent1"/>
                </a:solidFill>
              </a:rPr>
              <a:t>vaccination</a:t>
            </a:r>
          </a:p>
          <a:p>
            <a:pPr algn="ctr"/>
            <a:endParaRPr lang="fr-FR" sz="1300" b="1" dirty="0" smtClean="0">
              <a:solidFill>
                <a:schemeClr val="accent1"/>
              </a:solidFill>
            </a:endParaRPr>
          </a:p>
          <a:p>
            <a:pPr algn="ctr"/>
            <a:r>
              <a:rPr lang="fr-FR" sz="1300" b="1" dirty="0" smtClean="0">
                <a:solidFill>
                  <a:schemeClr val="accent6"/>
                </a:solidFill>
              </a:rPr>
              <a:t>* </a:t>
            </a:r>
            <a:r>
              <a:rPr lang="fr-FR" sz="1300" b="1" dirty="0">
                <a:solidFill>
                  <a:schemeClr val="accent6"/>
                </a:solidFill>
              </a:rPr>
              <a:t>expositions à risque </a:t>
            </a:r>
            <a:r>
              <a:rPr lang="fr-FR" sz="1300" b="1" dirty="0" smtClean="0">
                <a:solidFill>
                  <a:schemeClr val="accent6"/>
                </a:solidFill>
              </a:rPr>
              <a:t>considérées </a:t>
            </a:r>
            <a:r>
              <a:rPr lang="fr-FR" sz="1300" b="1" dirty="0">
                <a:solidFill>
                  <a:schemeClr val="accent6"/>
                </a:solidFill>
              </a:rPr>
              <a:t>comme relevant d’une indication vaccinale  </a:t>
            </a:r>
            <a:endParaRPr lang="fr-FR" sz="1300" b="1" dirty="0" smtClean="0">
              <a:solidFill>
                <a:schemeClr val="accent6"/>
              </a:solidFill>
            </a:endParaRPr>
          </a:p>
          <a:p>
            <a:pPr marL="285750" indent="-285750" algn="ctr">
              <a:buFont typeface="Wingdings" pitchFamily="2" charset="2"/>
              <a:buChar char="à"/>
            </a:pPr>
            <a:endParaRPr lang="fr-FR" sz="13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B : </a:t>
            </a:r>
            <a:r>
              <a:rPr lang="fr-FR" dirty="0" err="1"/>
              <a:t>ENQUêTE</a:t>
            </a:r>
            <a:r>
              <a:rPr lang="fr-FR" dirty="0"/>
              <a:t> </a:t>
            </a:r>
            <a:r>
              <a:rPr lang="fr-FR" dirty="0" err="1"/>
              <a:t>Labohep</a:t>
            </a:r>
            <a:r>
              <a:rPr lang="fr-FR" dirty="0"/>
              <a:t> 2016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Dépistage de l’ A</a:t>
            </a:r>
            <a:r>
              <a:rPr lang="fr-FR" cap="none" dirty="0" smtClean="0"/>
              <a:t>g</a:t>
            </a:r>
            <a:r>
              <a:rPr lang="fr-FR" dirty="0" smtClean="0"/>
              <a:t> </a:t>
            </a:r>
            <a:r>
              <a:rPr lang="fr-FR" dirty="0" err="1" smtClean="0"/>
              <a:t>HBs</a:t>
            </a:r>
            <a:r>
              <a:rPr lang="fr-FR" dirty="0" smtClean="0"/>
              <a:t> et tests +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802235"/>
              </p:ext>
            </p:extLst>
          </p:nvPr>
        </p:nvGraphicFramePr>
        <p:xfrm>
          <a:off x="4499993" y="1892359"/>
          <a:ext cx="41785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Nb de tests Ag </a:t>
                      </a:r>
                      <a:r>
                        <a:rPr lang="fr-FR" dirty="0" err="1" smtClean="0"/>
                        <a:t>HBs</a:t>
                      </a:r>
                      <a:r>
                        <a:rPr lang="fr-FR" dirty="0" smtClean="0"/>
                        <a:t> positifs</a:t>
                      </a:r>
                      <a:r>
                        <a:rPr lang="fr-FR" baseline="0" dirty="0" smtClean="0"/>
                        <a:t> **</a:t>
                      </a:r>
                      <a:r>
                        <a:rPr lang="fr-FR" dirty="0" smtClean="0"/>
                        <a:t>,</a:t>
                      </a:r>
                      <a:r>
                        <a:rPr lang="fr-FR" baseline="0" dirty="0" smtClean="0"/>
                        <a:t> 2016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05606" y="1878048"/>
            <a:ext cx="4060802" cy="479131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700" b="1" dirty="0" smtClean="0"/>
              <a:t>Nb de tests de dépistage</a:t>
            </a:r>
          </a:p>
          <a:p>
            <a:pPr>
              <a:lnSpc>
                <a:spcPct val="150000"/>
              </a:lnSpc>
            </a:pPr>
            <a:r>
              <a:rPr lang="fr-FR" sz="1700" b="1" dirty="0"/>
              <a:t> </a:t>
            </a:r>
            <a:r>
              <a:rPr lang="fr-FR" sz="1700" b="1" dirty="0" smtClean="0"/>
              <a:t>     </a:t>
            </a:r>
            <a:r>
              <a:rPr lang="fr-FR" sz="1700" dirty="0" smtClean="0"/>
              <a:t>4,3 millions de tests</a:t>
            </a:r>
          </a:p>
          <a:p>
            <a:pPr>
              <a:lnSpc>
                <a:spcPct val="150000"/>
              </a:lnSpc>
            </a:pPr>
            <a:r>
              <a:rPr lang="fr-FR" sz="1700" dirty="0" smtClean="0"/>
              <a:t>      </a:t>
            </a:r>
            <a:r>
              <a:rPr lang="fr-FR" sz="1700" dirty="0"/>
              <a:t>comparaison 2013 : + </a:t>
            </a:r>
            <a:r>
              <a:rPr lang="fr-FR" sz="1700" dirty="0" smtClean="0"/>
              <a:t>14%</a:t>
            </a:r>
            <a:endParaRPr lang="fr-FR" sz="1700" dirty="0"/>
          </a:p>
          <a:p>
            <a:endParaRPr lang="fr-FR" sz="17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700" b="1" dirty="0" smtClean="0"/>
              <a:t>Nb de tests positifs  </a:t>
            </a:r>
          </a:p>
          <a:p>
            <a:pPr>
              <a:lnSpc>
                <a:spcPct val="150000"/>
              </a:lnSpc>
            </a:pPr>
            <a:r>
              <a:rPr lang="fr-FR" sz="1700" b="1" dirty="0" smtClean="0"/>
              <a:t>      </a:t>
            </a:r>
            <a:r>
              <a:rPr lang="fr-FR" sz="1700" dirty="0" smtClean="0"/>
              <a:t>33 962 tests [28 265 – 39 659]</a:t>
            </a:r>
          </a:p>
          <a:p>
            <a:pPr>
              <a:lnSpc>
                <a:spcPct val="150000"/>
              </a:lnSpc>
            </a:pPr>
            <a:r>
              <a:rPr lang="fr-FR" sz="1700" dirty="0"/>
              <a:t>      </a:t>
            </a:r>
            <a:r>
              <a:rPr lang="fr-FR" sz="1700" dirty="0" smtClean="0"/>
              <a:t>45 / 10</a:t>
            </a:r>
            <a:r>
              <a:rPr lang="fr-FR" sz="1700" baseline="30000" dirty="0" smtClean="0"/>
              <a:t>5 </a:t>
            </a:r>
            <a:r>
              <a:rPr lang="fr-FR" sz="1700" dirty="0" smtClean="0"/>
              <a:t>habitants</a:t>
            </a:r>
          </a:p>
          <a:p>
            <a:pPr>
              <a:lnSpc>
                <a:spcPct val="150000"/>
              </a:lnSpc>
            </a:pPr>
            <a:r>
              <a:rPr lang="fr-FR" sz="1700" dirty="0"/>
              <a:t> </a:t>
            </a:r>
            <a:r>
              <a:rPr lang="fr-FR" sz="1700" dirty="0" smtClean="0"/>
              <a:t>     comparaison 2013 : + 6%</a:t>
            </a:r>
          </a:p>
          <a:p>
            <a:r>
              <a:rPr lang="fr-FR" sz="17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700" b="1" dirty="0" smtClean="0"/>
              <a:t>Régions les </a:t>
            </a:r>
            <a:r>
              <a:rPr lang="fr-FR" sz="1700" b="1" dirty="0"/>
              <a:t>plus </a:t>
            </a:r>
            <a:r>
              <a:rPr lang="fr-FR" sz="1700" b="1" dirty="0" smtClean="0"/>
              <a:t>concernées   </a:t>
            </a:r>
          </a:p>
          <a:p>
            <a:pPr lvl="1">
              <a:lnSpc>
                <a:spcPct val="150000"/>
              </a:lnSpc>
            </a:pPr>
            <a:r>
              <a:rPr lang="fr-FR" sz="1700" dirty="0" smtClean="0"/>
              <a:t>Mayotte*:  	        344 /  </a:t>
            </a:r>
            <a:r>
              <a:rPr lang="fr-FR" sz="1700" dirty="0"/>
              <a:t>10</a:t>
            </a:r>
            <a:r>
              <a:rPr lang="fr-FR" sz="1700" baseline="30000" dirty="0"/>
              <a:t>5 </a:t>
            </a:r>
            <a:r>
              <a:rPr lang="fr-FR" sz="1700" dirty="0"/>
              <a:t>hab.</a:t>
            </a:r>
          </a:p>
          <a:p>
            <a:pPr lvl="1">
              <a:lnSpc>
                <a:spcPct val="150000"/>
              </a:lnSpc>
            </a:pPr>
            <a:r>
              <a:rPr lang="fr-FR" sz="1700" dirty="0" smtClean="0"/>
              <a:t>Guyane </a:t>
            </a:r>
            <a:r>
              <a:rPr lang="fr-FR" sz="1700" dirty="0"/>
              <a:t>: </a:t>
            </a:r>
            <a:r>
              <a:rPr lang="fr-FR" sz="1700" dirty="0" smtClean="0"/>
              <a:t>              183 /  </a:t>
            </a:r>
            <a:r>
              <a:rPr lang="fr-FR" sz="1700" dirty="0"/>
              <a:t>10</a:t>
            </a:r>
            <a:r>
              <a:rPr lang="fr-FR" sz="1700" baseline="30000" dirty="0"/>
              <a:t>5 </a:t>
            </a:r>
            <a:r>
              <a:rPr lang="fr-FR" sz="1700" dirty="0" smtClean="0"/>
              <a:t>hab</a:t>
            </a:r>
            <a:r>
              <a:rPr lang="fr-FR" sz="1700" dirty="0"/>
              <a:t>.</a:t>
            </a:r>
            <a:endParaRPr lang="fr-FR" sz="1700" dirty="0" smtClean="0"/>
          </a:p>
          <a:p>
            <a:pPr lvl="1">
              <a:lnSpc>
                <a:spcPct val="150000"/>
              </a:lnSpc>
            </a:pPr>
            <a:r>
              <a:rPr lang="fr-FR" sz="1700" dirty="0" smtClean="0"/>
              <a:t>Ile-de-France :      145 / 10</a:t>
            </a:r>
            <a:r>
              <a:rPr lang="fr-FR" sz="1700" baseline="30000" dirty="0" smtClean="0"/>
              <a:t>5 </a:t>
            </a:r>
            <a:r>
              <a:rPr lang="fr-FR" sz="1700" dirty="0" smtClean="0"/>
              <a:t>hab.</a:t>
            </a:r>
            <a:endParaRPr lang="fr-FR" sz="1700" dirty="0"/>
          </a:p>
          <a:p>
            <a:pPr lvl="1">
              <a:lnSpc>
                <a:spcPct val="150000"/>
              </a:lnSpc>
            </a:pPr>
            <a:r>
              <a:rPr lang="fr-FR" sz="1700" dirty="0" smtClean="0"/>
              <a:t>Martinique :           52 / </a:t>
            </a:r>
            <a:r>
              <a:rPr lang="fr-FR" sz="1700" dirty="0"/>
              <a:t>10</a:t>
            </a:r>
            <a:r>
              <a:rPr lang="fr-FR" sz="1700" baseline="30000" dirty="0"/>
              <a:t>5 </a:t>
            </a:r>
            <a:r>
              <a:rPr lang="fr-FR" sz="1700" dirty="0" smtClean="0"/>
              <a:t>hab.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269523" y="6427113"/>
            <a:ext cx="4739765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 smtClean="0"/>
              <a:t>* Seul le laboratoire public de Mayotte a participé</a:t>
            </a:r>
          </a:p>
          <a:p>
            <a:r>
              <a:rPr lang="fr-FR" sz="1200" dirty="0" smtClean="0"/>
              <a:t>** Tests </a:t>
            </a:r>
            <a:r>
              <a:rPr lang="fr-FR" sz="1200" dirty="0"/>
              <a:t>confirmés positifs pour la première fois dans le </a:t>
            </a:r>
            <a:r>
              <a:rPr lang="fr-FR" sz="1200" dirty="0" smtClean="0"/>
              <a:t>laboratoire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6644603" y="5673447"/>
            <a:ext cx="718711" cy="68990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endParaRPr lang="fr-FR" sz="1300" dirty="0" smtClean="0">
              <a:solidFill>
                <a:schemeClr val="accent6"/>
              </a:solidFill>
            </a:endParaRPr>
          </a:p>
        </p:txBody>
      </p:sp>
      <p:pic>
        <p:nvPicPr>
          <p:cNvPr id="10" name="Image 9" descr="L:\DMI\VHIT\08_HEPATITES\Valorisation\site_web\Dossier thématique\2018\Hépatite B\cartes\Carte Ac anti-VHB confirmé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23" y="2265132"/>
            <a:ext cx="4638040" cy="40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L:\DMI\VHIT\08_HEPATITES\Valorisation\site_web\Dossier thématique\2018\Hépatite B\cartes\Carte Ac anti-VHB confirmés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83703" r="82242"/>
          <a:stretch/>
        </p:blipFill>
        <p:spPr bwMode="auto">
          <a:xfrm>
            <a:off x="8100391" y="3933056"/>
            <a:ext cx="954041" cy="8788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7746277" y="3928764"/>
            <a:ext cx="139772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400" b="1" dirty="0" smtClean="0">
                <a:solidFill>
                  <a:schemeClr val="accent6"/>
                </a:solidFill>
              </a:rPr>
              <a:t>Tests / 10</a:t>
            </a:r>
            <a:r>
              <a:rPr lang="fr-FR" sz="1400" b="1" baseline="30000" dirty="0" smtClean="0">
                <a:solidFill>
                  <a:schemeClr val="accent6"/>
                </a:solidFill>
              </a:rPr>
              <a:t>5</a:t>
            </a:r>
            <a:r>
              <a:rPr lang="fr-FR" sz="1400" b="1" dirty="0" smtClean="0">
                <a:solidFill>
                  <a:schemeClr val="accent6"/>
                </a:solidFill>
              </a:rPr>
              <a:t> hab</a:t>
            </a:r>
            <a:r>
              <a:rPr lang="fr-FR" sz="1300" dirty="0" smtClean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355976" y="5673447"/>
            <a:ext cx="720080" cy="65886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endParaRPr lang="fr-FR" sz="13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/>
              <a:t>hépatite B </a:t>
            </a:r>
            <a:r>
              <a:rPr lang="fr-FR" dirty="0" smtClean="0"/>
              <a:t>: Personnes </a:t>
            </a:r>
            <a:r>
              <a:rPr lang="fr-FR" dirty="0"/>
              <a:t>en </a:t>
            </a:r>
            <a:r>
              <a:rPr lang="fr-FR" dirty="0" smtClean="0"/>
              <a:t>ALD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SNIIRAM SNDS, 2016</a:t>
            </a:r>
            <a:br>
              <a:rPr lang="fr-FR" dirty="0"/>
            </a:br>
            <a:r>
              <a:rPr lang="fr-FR" dirty="0"/>
              <a:t>données tous régimes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20072" y="2060848"/>
            <a:ext cx="3923928" cy="373948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Nb de patients sous ALD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      </a:t>
            </a:r>
            <a:r>
              <a:rPr lang="fr-FR" dirty="0" smtClean="0"/>
              <a:t>27 330 patients </a:t>
            </a:r>
          </a:p>
          <a:p>
            <a:pPr>
              <a:lnSpc>
                <a:spcPct val="150000"/>
              </a:lnSpc>
            </a:pPr>
            <a:r>
              <a:rPr lang="fr-FR" dirty="0"/>
              <a:t> </a:t>
            </a:r>
            <a:r>
              <a:rPr lang="fr-FR" dirty="0" smtClean="0"/>
              <a:t>     41 </a:t>
            </a:r>
            <a:r>
              <a:rPr lang="fr-FR" dirty="0"/>
              <a:t>/ 10</a:t>
            </a:r>
            <a:r>
              <a:rPr lang="fr-FR" baseline="30000" dirty="0"/>
              <a:t>5 </a:t>
            </a:r>
            <a:r>
              <a:rPr lang="fr-FR" dirty="0" smtClean="0"/>
              <a:t>hab.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      comparaison 2013 : + 6%</a:t>
            </a:r>
            <a:r>
              <a:rPr lang="fr-FR" b="1" dirty="0"/>
              <a:t>	</a:t>
            </a:r>
          </a:p>
          <a:p>
            <a:r>
              <a:rPr lang="fr-FR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Régions les </a:t>
            </a:r>
            <a:r>
              <a:rPr lang="fr-FR" b="1" dirty="0"/>
              <a:t>plus </a:t>
            </a:r>
            <a:r>
              <a:rPr lang="fr-FR" b="1" dirty="0" smtClean="0"/>
              <a:t>concernées   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Guyane </a:t>
            </a:r>
            <a:r>
              <a:rPr lang="fr-FR" dirty="0"/>
              <a:t>:          </a:t>
            </a:r>
            <a:r>
              <a:rPr lang="fr-FR" dirty="0" smtClean="0"/>
              <a:t>112 </a:t>
            </a:r>
            <a:r>
              <a:rPr lang="fr-FR" dirty="0"/>
              <a:t>/  10</a:t>
            </a:r>
            <a:r>
              <a:rPr lang="fr-FR" baseline="30000" dirty="0"/>
              <a:t>5 </a:t>
            </a:r>
            <a:r>
              <a:rPr lang="fr-FR" dirty="0" smtClean="0"/>
              <a:t>hab</a:t>
            </a:r>
            <a:r>
              <a:rPr lang="fr-FR" dirty="0"/>
              <a:t>.</a:t>
            </a:r>
            <a:endParaRPr lang="fr-FR" dirty="0" smtClean="0"/>
          </a:p>
          <a:p>
            <a:pPr lvl="1">
              <a:lnSpc>
                <a:spcPct val="150000"/>
              </a:lnSpc>
            </a:pPr>
            <a:r>
              <a:rPr lang="fr-FR" dirty="0" smtClean="0"/>
              <a:t>Guadeloupe </a:t>
            </a:r>
            <a:r>
              <a:rPr lang="fr-FR" dirty="0"/>
              <a:t>:   </a:t>
            </a:r>
            <a:r>
              <a:rPr lang="fr-FR" dirty="0" smtClean="0"/>
              <a:t>73 </a:t>
            </a:r>
            <a:r>
              <a:rPr lang="fr-FR" dirty="0"/>
              <a:t>/  10</a:t>
            </a:r>
            <a:r>
              <a:rPr lang="fr-FR" baseline="30000" dirty="0"/>
              <a:t>5 </a:t>
            </a:r>
            <a:r>
              <a:rPr lang="fr-FR" dirty="0"/>
              <a:t>hab.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Ile-de-France : 91 </a:t>
            </a:r>
            <a:r>
              <a:rPr lang="fr-FR" dirty="0"/>
              <a:t>/ </a:t>
            </a:r>
            <a:r>
              <a:rPr lang="fr-FR" dirty="0" smtClean="0"/>
              <a:t>10</a:t>
            </a:r>
            <a:r>
              <a:rPr lang="fr-FR" baseline="30000" dirty="0" smtClean="0"/>
              <a:t>5 </a:t>
            </a:r>
            <a:r>
              <a:rPr lang="fr-FR" dirty="0" smtClean="0"/>
              <a:t>hab.</a:t>
            </a:r>
            <a:endParaRPr lang="fr-FR" dirty="0"/>
          </a:p>
          <a:p>
            <a:pPr lvl="1">
              <a:lnSpc>
                <a:spcPct val="150000"/>
              </a:lnSpc>
            </a:pPr>
            <a:r>
              <a:rPr lang="fr-FR" dirty="0" smtClean="0"/>
              <a:t>Réunion :          44 / </a:t>
            </a:r>
            <a:r>
              <a:rPr lang="fr-FR" dirty="0"/>
              <a:t>10</a:t>
            </a:r>
            <a:r>
              <a:rPr lang="fr-FR" baseline="30000" dirty="0"/>
              <a:t>5 </a:t>
            </a:r>
            <a:r>
              <a:rPr lang="fr-FR" dirty="0" smtClean="0"/>
              <a:t>hab.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2086" y="6149487"/>
            <a:ext cx="8964488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>
                <a:solidFill>
                  <a:schemeClr val="accent6"/>
                </a:solidFill>
              </a:rPr>
              <a:t>Hépatites chroniques virales </a:t>
            </a:r>
            <a:r>
              <a:rPr lang="fr-FR" sz="1100" dirty="0" smtClean="0">
                <a:solidFill>
                  <a:schemeClr val="accent6"/>
                </a:solidFill>
              </a:rPr>
              <a:t>B </a:t>
            </a:r>
            <a:r>
              <a:rPr lang="fr-FR" sz="1100" dirty="0">
                <a:solidFill>
                  <a:schemeClr val="accent6"/>
                </a:solidFill>
              </a:rPr>
              <a:t>relèvent ALD 6 « maladies chroniques actives du foie et cirrhose) si</a:t>
            </a:r>
            <a:r>
              <a:rPr lang="fr-FR" sz="1100" dirty="0" smtClean="0"/>
              <a:t> présentent une positivité de l'Ag </a:t>
            </a:r>
            <a:r>
              <a:rPr lang="fr-FR" sz="1100" dirty="0" err="1" smtClean="0"/>
              <a:t>HBs</a:t>
            </a:r>
            <a:r>
              <a:rPr lang="fr-FR" sz="1100" dirty="0" smtClean="0"/>
              <a:t> et</a:t>
            </a:r>
          </a:p>
          <a:p>
            <a:r>
              <a:rPr lang="fr-FR" sz="1100" dirty="0" smtClean="0"/>
              <a:t>-  des signes de réplication virale active : ADN VHB &gt; 2 000 UI/ ml ou une élévation même occasionnelle de l'activité des transaminases ; 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la </a:t>
            </a:r>
            <a:r>
              <a:rPr lang="fr-FR" sz="1100" dirty="0"/>
              <a:t>nécessité d'un traitement antiviral ou d'un suivi prolongé</a:t>
            </a:r>
            <a:r>
              <a:rPr lang="fr-FR" sz="1100" dirty="0" smtClean="0"/>
              <a:t>.</a:t>
            </a:r>
            <a:endParaRPr lang="fr-FR" sz="1100" dirty="0"/>
          </a:p>
        </p:txBody>
      </p:sp>
      <p:pic>
        <p:nvPicPr>
          <p:cNvPr id="9" name="Image 8" descr="L:\DMI\VHIT\08_HEPATITES\Valorisation\site_web\Dossier thématique\2018\Hépatite B\Region_ALD_VHB_S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t="9203" r="1423" b="4896"/>
          <a:stretch/>
        </p:blipFill>
        <p:spPr bwMode="auto">
          <a:xfrm>
            <a:off x="31024" y="2278290"/>
            <a:ext cx="5227253" cy="3625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0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B : femmes qui accouchent 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467377"/>
              </p:ext>
            </p:extLst>
          </p:nvPr>
        </p:nvGraphicFramePr>
        <p:xfrm>
          <a:off x="625395" y="3742853"/>
          <a:ext cx="7740303" cy="184638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666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9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6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IC </a:t>
                      </a:r>
                      <a:r>
                        <a:rPr lang="fr-FR" sz="16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95%</a:t>
                      </a:r>
                      <a:endParaRPr lang="fr-FR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Prévalence pour le VHB      (Ag </a:t>
                      </a:r>
                      <a:r>
                        <a:rPr lang="fr-FR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HBs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+)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0,8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0,6 – 0,9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Femmes </a:t>
                      </a:r>
                      <a:r>
                        <a:rPr lang="fr-F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VIH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+ 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13,0</a:t>
                      </a: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4,1</a:t>
                      </a:r>
                      <a:r>
                        <a:rPr lang="fr-FR" sz="16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– 32,1</a:t>
                      </a: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65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Naissance pays de forte endémicité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5,6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4,2 – 7,4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65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   moyenne endémicité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1,1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0,6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0,2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65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   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faible endémicité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0,4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0,3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0,5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65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Résidence dans les DOM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1,6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0,8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2,9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86646" y="1844824"/>
            <a:ext cx="8217802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FR" b="1" cap="all" dirty="0" smtClean="0">
                <a:solidFill>
                  <a:schemeClr val="tx2"/>
                </a:solidFill>
              </a:rPr>
              <a:t>Enquête nationale périnatale (ENP) 2016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sz="1600" dirty="0" smtClean="0"/>
              <a:t>Recueil exhaustif pendant une semaine en France entière (ensemble des maternités)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sz="1600" dirty="0" smtClean="0"/>
              <a:t>12 407 femmes (12 620 naissances) :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FR" sz="1600" dirty="0" smtClean="0"/>
              <a:t>19% nées à l’étranger (zone moyenne </a:t>
            </a:r>
            <a:r>
              <a:rPr lang="fr-FR" sz="1600" dirty="0"/>
              <a:t>endémicité </a:t>
            </a:r>
            <a:r>
              <a:rPr lang="fr-FR" sz="1600" dirty="0" smtClean="0"/>
              <a:t>VHB : </a:t>
            </a:r>
            <a:r>
              <a:rPr lang="fr-FR" sz="1600" dirty="0"/>
              <a:t>10,6% </a:t>
            </a:r>
            <a:r>
              <a:rPr lang="fr-FR" sz="1600" dirty="0" smtClean="0"/>
              <a:t>; forte </a:t>
            </a:r>
            <a:r>
              <a:rPr lang="fr-FR" sz="1600" dirty="0"/>
              <a:t>endémicité </a:t>
            </a:r>
            <a:r>
              <a:rPr lang="fr-FR" sz="1600" dirty="0" smtClean="0"/>
              <a:t>: 6,7%)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552" y="6413266"/>
            <a:ext cx="763284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chemeClr val="accent6"/>
                </a:solidFill>
              </a:rPr>
              <a:t>Forte endémicité (Afrique subsaharienne, Asie</a:t>
            </a:r>
            <a:r>
              <a:rPr lang="fr-FR" sz="1300" dirty="0" smtClean="0">
                <a:solidFill>
                  <a:schemeClr val="accent6"/>
                </a:solidFill>
              </a:rPr>
              <a:t>) ; Moyenne </a:t>
            </a:r>
            <a:r>
              <a:rPr lang="fr-FR" sz="1300" dirty="0">
                <a:solidFill>
                  <a:schemeClr val="accent6"/>
                </a:solidFill>
              </a:rPr>
              <a:t>endémicité (Europe Est, Moyen-Orient…)</a:t>
            </a:r>
          </a:p>
          <a:p>
            <a:r>
              <a:rPr lang="fr-FR" sz="1300" dirty="0" smtClean="0">
                <a:solidFill>
                  <a:schemeClr val="accent6"/>
                </a:solidFill>
              </a:rPr>
              <a:t>Faible </a:t>
            </a:r>
            <a:r>
              <a:rPr lang="fr-FR" sz="1300" dirty="0">
                <a:solidFill>
                  <a:schemeClr val="accent6"/>
                </a:solidFill>
              </a:rPr>
              <a:t>endémicité (France </a:t>
            </a:r>
            <a:r>
              <a:rPr lang="fr-FR" sz="1300" dirty="0" err="1">
                <a:solidFill>
                  <a:schemeClr val="accent6"/>
                </a:solidFill>
              </a:rPr>
              <a:t>métrop</a:t>
            </a:r>
            <a:r>
              <a:rPr lang="fr-FR" sz="1300" dirty="0">
                <a:solidFill>
                  <a:schemeClr val="accent6"/>
                </a:solidFill>
              </a:rPr>
              <a:t>., Europe Ouest</a:t>
            </a:r>
            <a:r>
              <a:rPr lang="fr-FR" sz="1300" dirty="0" smtClean="0">
                <a:solidFill>
                  <a:schemeClr val="accent6"/>
                </a:solidFill>
              </a:rPr>
              <a:t>…)</a:t>
            </a:r>
            <a:endParaRPr lang="fr-FR" sz="13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B : femmes qui accouchent  (2)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331624"/>
              </p:ext>
            </p:extLst>
          </p:nvPr>
        </p:nvGraphicFramePr>
        <p:xfrm>
          <a:off x="395536" y="2348880"/>
          <a:ext cx="8557518" cy="365008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1593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6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2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91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6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IC </a:t>
                      </a:r>
                      <a:r>
                        <a:rPr lang="fr-FR" sz="16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95%</a:t>
                      </a:r>
                      <a:endParaRPr lang="fr-FR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Absence de réalisation du dépistage anténatal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1,2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0,9-1,3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760">
                <a:tc gridSpan="4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r-FR" sz="1600" b="0" i="0" u="sng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6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Moins de dépistage anténatal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: naissance en pays de forte endémicité, absence de couverture sociale, &lt; 5 consultations prénatales. 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6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fr-FR" sz="1600" b="0" i="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de dépistage anténatal </a:t>
                      </a:r>
                      <a:r>
                        <a:rPr lang="fr-F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: résidence en IDF ou dans les DOM, antécédent dépistage VIH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endParaRPr lang="fr-FR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65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Sérovaccination des NN de mère Ag </a:t>
                      </a:r>
                      <a:r>
                        <a:rPr lang="fr-FR" sz="16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HBs</a:t>
                      </a: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+ 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60%    </a:t>
                      </a:r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(84% si</a:t>
                      </a:r>
                      <a:r>
                        <a:rPr lang="fr-FR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non renseignés exclus) </a:t>
                      </a:r>
                      <a:endParaRPr lang="fr-FR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65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Non </a:t>
                      </a:r>
                      <a:r>
                        <a:rPr lang="fr-FR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sérovacciné</a:t>
                      </a:r>
                      <a:endParaRPr lang="fr-FR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12%    </a:t>
                      </a:r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(16% </a:t>
                      </a:r>
                      <a:r>
                        <a:rPr lang="fr-FR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si</a:t>
                      </a:r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non renseignés exclus)</a:t>
                      </a:r>
                      <a:endParaRPr lang="fr-FR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65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Non renseigné</a:t>
                      </a:r>
                      <a:endParaRPr lang="fr-FR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24%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652">
                <a:tc gridSpan="4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r-FR" sz="1600" b="0" i="0" u="sng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6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fr-FR" sz="1600" b="0" i="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de sérovaccination</a:t>
                      </a:r>
                      <a:r>
                        <a:rPr lang="fr-F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: NN de mère née en pays de forte endémicité ou des mères résidant dans les DOM. </a:t>
                      </a:r>
                    </a:p>
                  </a:txBody>
                  <a:tcPr marL="9525" marR="9525" marT="9525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86646" y="1844824"/>
            <a:ext cx="8217802" cy="37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FR" b="1" cap="all" dirty="0" smtClean="0">
                <a:solidFill>
                  <a:schemeClr val="tx2"/>
                </a:solidFill>
              </a:rPr>
              <a:t>Enquête nationale périnatale (ENP) 2016</a:t>
            </a:r>
          </a:p>
        </p:txBody>
      </p:sp>
    </p:spTree>
    <p:extLst>
      <p:ext uri="{BB962C8B-B14F-4D97-AF65-F5344CB8AC3E}">
        <p14:creationId xmlns:p14="http://schemas.microsoft.com/office/powerpoint/2010/main" val="19882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B : femmes qui accouchent  (3)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77565"/>
              </p:ext>
            </p:extLst>
          </p:nvPr>
        </p:nvGraphicFramePr>
        <p:xfrm>
          <a:off x="625395" y="2924944"/>
          <a:ext cx="7740303" cy="266098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666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9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6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ENP 2016</a:t>
                      </a:r>
                      <a:endParaRPr lang="fr-FR" sz="1600" b="1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ELFE 2011</a:t>
                      </a:r>
                      <a:endParaRPr lang="fr-FR" sz="1600" b="1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Prévalence pour le VHB      (Ag </a:t>
                      </a:r>
                      <a:r>
                        <a:rPr lang="fr-FR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HBs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+)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0,8 [</a:t>
                      </a: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0,6 – 0,9</a:t>
                      </a: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lang="fr-FR" sz="16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0,8% [0,6-1,1]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253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Absence de réalisation du dépistage anténatal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1,2% [</a:t>
                      </a: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0,9-1,3</a:t>
                      </a: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2,2% [1,9-2,4]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01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65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Absence de sérovaccination du NN mère Ag </a:t>
                      </a:r>
                      <a:r>
                        <a:rPr lang="fr-FR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HBs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+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16%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22%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65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Sérovaccination du NN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84%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74% 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65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Immunoglobulines seules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2%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65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1 seule dose de vaccin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1%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65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Non renseigné</a:t>
                      </a:r>
                      <a:endParaRPr lang="fr-FR" sz="140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24%</a:t>
                      </a:r>
                      <a:endParaRPr lang="fr-FR" sz="140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15%</a:t>
                      </a:r>
                      <a:endParaRPr lang="fr-FR" sz="140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86646" y="1844824"/>
            <a:ext cx="8217802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FR" b="1" cap="all" dirty="0" smtClean="0">
                <a:solidFill>
                  <a:schemeClr val="tx2"/>
                </a:solidFill>
              </a:rPr>
              <a:t>Comparaison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FR" b="1" cap="all" dirty="0" smtClean="0">
                <a:solidFill>
                  <a:schemeClr val="tx2"/>
                </a:solidFill>
              </a:rPr>
              <a:t>Enquête nationale périnatale (ENP) 2016 / Enquête ELFE 2011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6646" y="5967878"/>
            <a:ext cx="749772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 err="1">
                <a:solidFill>
                  <a:schemeClr val="accent6"/>
                </a:solidFill>
              </a:rPr>
              <a:t>Richaud-Eyraud</a:t>
            </a:r>
            <a:r>
              <a:rPr lang="fr-FR" sz="1100" dirty="0">
                <a:solidFill>
                  <a:schemeClr val="accent6"/>
                </a:solidFill>
              </a:rPr>
              <a:t> </a:t>
            </a:r>
            <a:r>
              <a:rPr lang="fr-FR" sz="1100" dirty="0" smtClean="0">
                <a:solidFill>
                  <a:schemeClr val="accent6"/>
                </a:solidFill>
              </a:rPr>
              <a:t>E et al. Dépistage </a:t>
            </a:r>
            <a:r>
              <a:rPr lang="fr-FR" sz="1100" dirty="0">
                <a:solidFill>
                  <a:schemeClr val="accent6"/>
                </a:solidFill>
              </a:rPr>
              <a:t>des maladies infectieuses en cours de grossesse : résultats de l’enquête Elfe en maternités, France métropolitaine, 2011. Bull </a:t>
            </a:r>
            <a:r>
              <a:rPr lang="fr-FR" sz="1100" dirty="0" err="1">
                <a:solidFill>
                  <a:schemeClr val="accent6"/>
                </a:solidFill>
              </a:rPr>
              <a:t>Epidémiol</a:t>
            </a:r>
            <a:r>
              <a:rPr lang="fr-FR" sz="1100" dirty="0">
                <a:solidFill>
                  <a:schemeClr val="accent6"/>
                </a:solidFill>
              </a:rPr>
              <a:t> </a:t>
            </a:r>
            <a:r>
              <a:rPr lang="fr-FR" sz="1100" dirty="0" err="1">
                <a:solidFill>
                  <a:schemeClr val="accent6"/>
                </a:solidFill>
              </a:rPr>
              <a:t>Hebd</a:t>
            </a:r>
            <a:r>
              <a:rPr lang="fr-FR" sz="1100" dirty="0">
                <a:solidFill>
                  <a:schemeClr val="accent6"/>
                </a:solidFill>
              </a:rPr>
              <a:t>. 2015;(15-16):254-63</a:t>
            </a:r>
            <a:r>
              <a:rPr lang="fr-FR" sz="1300" dirty="0">
                <a:solidFill>
                  <a:schemeClr val="accent6"/>
                </a:solidFill>
              </a:rPr>
              <a:t>. </a:t>
            </a:r>
            <a:endParaRPr lang="fr-FR" sz="13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0" y="2996952"/>
            <a:ext cx="9144000" cy="720080"/>
          </a:xfrm>
        </p:spPr>
        <p:txBody>
          <a:bodyPr/>
          <a:lstStyle/>
          <a:p>
            <a:pPr algn="ctr"/>
            <a:r>
              <a:rPr lang="fr-FR" sz="3200" dirty="0" smtClean="0"/>
              <a:t>Hépatite B</a:t>
            </a:r>
          </a:p>
          <a:p>
            <a:pPr algn="ctr"/>
            <a:r>
              <a:rPr lang="fr-FR" sz="3200" dirty="0" smtClean="0"/>
              <a:t>Chez les HSH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1619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B : HSH </a:t>
            </a:r>
            <a:r>
              <a:rPr lang="fr-FR" dirty="0"/>
              <a:t>- Etude </a:t>
            </a:r>
            <a:r>
              <a:rPr lang="fr-FR" dirty="0" err="1"/>
              <a:t>Prevagay</a:t>
            </a:r>
            <a:r>
              <a:rPr lang="fr-FR" dirty="0"/>
              <a:t> </a:t>
            </a:r>
            <a:r>
              <a:rPr lang="fr-FR" dirty="0" smtClean="0"/>
              <a:t>2015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219477"/>
              </p:ext>
            </p:extLst>
          </p:nvPr>
        </p:nvGraphicFramePr>
        <p:xfrm>
          <a:off x="395536" y="2284721"/>
          <a:ext cx="7992889" cy="8352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795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15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58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6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IC 95%</a:t>
                      </a:r>
                      <a:endParaRPr lang="fr-FR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Prévalence pour le VHB      (Ag </a:t>
                      </a:r>
                      <a:r>
                        <a:rPr lang="fr-FR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HBs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+)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0,6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0,3-1,3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HSH   </a:t>
                      </a:r>
                      <a:r>
                        <a:rPr lang="fr-F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VIH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+ 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1,5</a:t>
                      </a: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0,6-3,6</a:t>
                      </a:r>
                      <a:endParaRPr lang="fr-F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05561" y="3304728"/>
            <a:ext cx="8175652" cy="3168352"/>
          </a:xfrm>
        </p:spPr>
        <p:txBody>
          <a:bodyPr/>
          <a:lstStyle/>
          <a:p>
            <a:r>
              <a:rPr lang="fr-FR" sz="1800" cap="none" dirty="0" smtClean="0"/>
              <a:t>Etre Ag </a:t>
            </a:r>
            <a:r>
              <a:rPr lang="fr-FR" sz="1800" cap="none" dirty="0" err="1" smtClean="0"/>
              <a:t>HBs</a:t>
            </a:r>
            <a:r>
              <a:rPr lang="fr-FR" sz="1800" cap="none" dirty="0" smtClean="0"/>
              <a:t> +  </a:t>
            </a:r>
            <a:r>
              <a:rPr lang="fr-FR" sz="1600" b="0" cap="none" dirty="0">
                <a:solidFill>
                  <a:schemeClr val="tx1"/>
                </a:solidFill>
              </a:rPr>
              <a:t>a</a:t>
            </a:r>
            <a:r>
              <a:rPr lang="fr-FR" sz="1600" b="0" cap="none" dirty="0" smtClean="0">
                <a:solidFill>
                  <a:schemeClr val="tx1"/>
                </a:solidFill>
              </a:rPr>
              <a:t>ssocié </a:t>
            </a:r>
            <a:r>
              <a:rPr lang="fr-FR" sz="1600" b="0" cap="none" dirty="0">
                <a:solidFill>
                  <a:schemeClr val="tx1"/>
                </a:solidFill>
              </a:rPr>
              <a:t>notamment à (analyse multivariée) : </a:t>
            </a:r>
          </a:p>
          <a:p>
            <a:pPr lvl="1"/>
            <a:r>
              <a:rPr lang="fr-FR" sz="1600" dirty="0" smtClean="0"/>
              <a:t>Fréquentation </a:t>
            </a:r>
            <a:r>
              <a:rPr lang="fr-FR" sz="1600" dirty="0"/>
              <a:t>des lieux où les relations sexuelles sont possibles (saunas, backrooms, lieux extérieurs de drague), </a:t>
            </a:r>
            <a:r>
              <a:rPr lang="fr-FR" sz="1600" dirty="0" smtClean="0"/>
              <a:t>pénétration </a:t>
            </a:r>
            <a:r>
              <a:rPr lang="fr-FR" sz="1600" dirty="0"/>
              <a:t>anale avec un partenaire occasionnel dans </a:t>
            </a:r>
            <a:r>
              <a:rPr lang="fr-FR" sz="1600" dirty="0" smtClean="0"/>
              <a:t>l’année.  </a:t>
            </a:r>
          </a:p>
          <a:p>
            <a:pPr lvl="1"/>
            <a:r>
              <a:rPr lang="fr-FR" sz="1600" dirty="0" smtClean="0"/>
              <a:t>La </a:t>
            </a:r>
            <a:r>
              <a:rPr lang="fr-FR" sz="1600" dirty="0"/>
              <a:t>vaccination contre le VHB était </a:t>
            </a:r>
            <a:r>
              <a:rPr lang="fr-FR" sz="1600" dirty="0" smtClean="0"/>
              <a:t>protectrice</a:t>
            </a:r>
          </a:p>
          <a:p>
            <a:pPr lvl="1"/>
            <a:endParaRPr lang="fr-FR" sz="900" dirty="0" smtClean="0"/>
          </a:p>
          <a:p>
            <a:pPr lvl="1"/>
            <a:r>
              <a:rPr lang="fr-FR" sz="1600" b="1" dirty="0" smtClean="0">
                <a:solidFill>
                  <a:schemeClr val="tx2"/>
                </a:solidFill>
              </a:rPr>
              <a:t>Comparaison prévalence Ag </a:t>
            </a:r>
            <a:r>
              <a:rPr lang="fr-FR" sz="1600" b="1" dirty="0" err="1" smtClean="0">
                <a:solidFill>
                  <a:schemeClr val="tx2"/>
                </a:solidFill>
              </a:rPr>
              <a:t>HBs</a:t>
            </a:r>
            <a:r>
              <a:rPr lang="fr-FR" sz="1600" b="1" dirty="0" smtClean="0">
                <a:solidFill>
                  <a:schemeClr val="tx2"/>
                </a:solidFill>
              </a:rPr>
              <a:t> +</a:t>
            </a:r>
            <a:r>
              <a:rPr lang="fr-FR" sz="1600" dirty="0" smtClean="0"/>
              <a:t> </a:t>
            </a:r>
            <a:endParaRPr lang="fr-FR" sz="1600" b="1" dirty="0" smtClean="0">
              <a:solidFill>
                <a:schemeClr val="tx2"/>
              </a:solidFill>
            </a:endParaRPr>
          </a:p>
          <a:p>
            <a:pPr lvl="1"/>
            <a:r>
              <a:rPr lang="fr-FR" sz="1600" dirty="0" err="1" smtClean="0"/>
              <a:t>Prevagay</a:t>
            </a:r>
            <a:r>
              <a:rPr lang="fr-FR" sz="1600" dirty="0" smtClean="0"/>
              <a:t> 2009 (Paris) : 1,4</a:t>
            </a:r>
            <a:r>
              <a:rPr lang="fr-FR" sz="1600" dirty="0"/>
              <a:t>% </a:t>
            </a:r>
            <a:r>
              <a:rPr lang="fr-FR" sz="1600" dirty="0" smtClean="0"/>
              <a:t>[0,6-2,1]  </a:t>
            </a:r>
            <a:r>
              <a:rPr lang="fr-FR" sz="1600" baseline="30000" dirty="0" smtClean="0"/>
              <a:t>[1]</a:t>
            </a:r>
          </a:p>
          <a:p>
            <a:pPr lvl="1"/>
            <a:endParaRPr lang="fr-FR" sz="1600" dirty="0" smtClean="0"/>
          </a:p>
          <a:p>
            <a:pPr lvl="1"/>
            <a:endParaRPr lang="fr-FR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86646" y="1955965"/>
            <a:ext cx="4572000" cy="3970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FR" b="1" cap="all" dirty="0">
                <a:solidFill>
                  <a:schemeClr val="tx2"/>
                </a:solidFill>
              </a:rPr>
              <a:t>Etude </a:t>
            </a:r>
            <a:r>
              <a:rPr lang="fr-FR" b="1" cap="all" dirty="0" err="1" smtClean="0">
                <a:solidFill>
                  <a:schemeClr val="tx2"/>
                </a:solidFill>
              </a:rPr>
              <a:t>Prevagay</a:t>
            </a:r>
            <a:r>
              <a:rPr lang="fr-FR" b="1" cap="all" dirty="0" smtClean="0">
                <a:solidFill>
                  <a:schemeClr val="tx2"/>
                </a:solidFill>
              </a:rPr>
              <a:t> 2015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263306" y="5877272"/>
            <a:ext cx="8701182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000" dirty="0"/>
              <a:t>Vaux S, Chevaliez S, </a:t>
            </a:r>
            <a:r>
              <a:rPr lang="fr-FR" sz="1000" dirty="0" err="1"/>
              <a:t>Saboni</a:t>
            </a:r>
            <a:r>
              <a:rPr lang="fr-FR" sz="1000" dirty="0"/>
              <a:t> L, Sauvage C, </a:t>
            </a:r>
            <a:r>
              <a:rPr lang="fr-FR" sz="1000" dirty="0" err="1"/>
              <a:t>Sommen</a:t>
            </a:r>
            <a:r>
              <a:rPr lang="fr-FR" sz="1000" dirty="0"/>
              <a:t> C, Alexandre A, </a:t>
            </a:r>
            <a:r>
              <a:rPr lang="fr-FR" sz="1000" i="1" dirty="0"/>
              <a:t>et al</a:t>
            </a:r>
            <a:r>
              <a:rPr lang="fr-FR" sz="1000" dirty="0"/>
              <a:t>. Prévalence de l’infection par le virus de l’hépatite B (VHB) et couverture vaccinale contre le VHB chez les hommes ayant des relations sexuelles avec des hommes fréquentant des lieux de convivialité gay de cinq villes françaises. Étude PREVAGAY 2015. Bull </a:t>
            </a:r>
            <a:r>
              <a:rPr lang="fr-FR" sz="1000" dirty="0" err="1"/>
              <a:t>Epidémiol</a:t>
            </a:r>
            <a:r>
              <a:rPr lang="fr-FR" sz="1000" dirty="0"/>
              <a:t> </a:t>
            </a:r>
            <a:r>
              <a:rPr lang="fr-FR" sz="1000" dirty="0" err="1"/>
              <a:t>Hebd</a:t>
            </a:r>
            <a:r>
              <a:rPr lang="fr-FR" sz="1000" dirty="0"/>
              <a:t>. 2018;(11):195-203. </a:t>
            </a:r>
            <a:r>
              <a:rPr lang="fr-FR" sz="1000" dirty="0">
                <a:hlinkClick r:id="rId3"/>
              </a:rPr>
              <a:t>http://</a:t>
            </a:r>
            <a:r>
              <a:rPr lang="fr-FR" sz="1000" dirty="0" smtClean="0">
                <a:hlinkClick r:id="rId3"/>
              </a:rPr>
              <a:t>invs.santepubliquefrance.fr/beh/2018/11/2018_11_2.html</a:t>
            </a:r>
            <a:endParaRPr lang="fr-FR" sz="1000" dirty="0" smtClean="0"/>
          </a:p>
          <a:p>
            <a:endParaRPr lang="fr-FR" sz="1000" dirty="0" smtClean="0"/>
          </a:p>
          <a:p>
            <a:r>
              <a:rPr lang="fr-FR" sz="1000" dirty="0" smtClean="0"/>
              <a:t>[</a:t>
            </a:r>
            <a:r>
              <a:rPr lang="fr-FR" sz="1000" dirty="0"/>
              <a:t>1] Sauvage C et coll. Bull </a:t>
            </a:r>
            <a:r>
              <a:rPr lang="fr-FR" sz="1000" dirty="0" err="1"/>
              <a:t>Epidémiol</a:t>
            </a:r>
            <a:r>
              <a:rPr lang="fr-FR" sz="1000" dirty="0"/>
              <a:t> </a:t>
            </a:r>
            <a:r>
              <a:rPr lang="fr-FR" sz="1000" dirty="0" err="1" smtClean="0"/>
              <a:t>Hebd</a:t>
            </a:r>
            <a:r>
              <a:rPr lang="fr-FR" sz="1000" dirty="0" smtClean="0"/>
              <a:t>. </a:t>
            </a:r>
            <a:r>
              <a:rPr lang="fr-FR" sz="1000" dirty="0"/>
              <a:t>2015;(19-20):353-9 </a:t>
            </a:r>
            <a:r>
              <a:rPr lang="fr-FR" sz="1000" u="sng" dirty="0">
                <a:solidFill>
                  <a:schemeClr val="tx2"/>
                </a:solidFill>
              </a:rPr>
              <a:t>http://www.invs.sante.fr/beh/2015/19-20/2015_19-20_4.html </a:t>
            </a:r>
          </a:p>
        </p:txBody>
      </p:sp>
    </p:spTree>
    <p:extLst>
      <p:ext uri="{BB962C8B-B14F-4D97-AF65-F5344CB8AC3E}">
        <p14:creationId xmlns:p14="http://schemas.microsoft.com/office/powerpoint/2010/main" val="790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Dépistage de l’hépatite C : </a:t>
            </a:r>
            <a:br>
              <a:rPr lang="fr-FR" dirty="0" smtClean="0"/>
            </a:br>
            <a:r>
              <a:rPr lang="fr-FR" dirty="0" smtClean="0"/>
              <a:t>Recommandations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11560" y="2132856"/>
            <a:ext cx="3960440" cy="320087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300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3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300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3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300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3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300" dirty="0" smtClean="0">
              <a:solidFill>
                <a:schemeClr val="accent6"/>
              </a:solidFill>
            </a:endParaRPr>
          </a:p>
          <a:p>
            <a:endParaRPr lang="fr-FR" sz="1300" dirty="0">
              <a:solidFill>
                <a:schemeClr val="accent6"/>
              </a:solidFill>
            </a:endParaRPr>
          </a:p>
          <a:p>
            <a:endParaRPr lang="fr-FR" sz="1300" dirty="0" smtClean="0">
              <a:solidFill>
                <a:schemeClr val="accent6"/>
              </a:solidFill>
            </a:endParaRPr>
          </a:p>
          <a:p>
            <a:endParaRPr lang="fr-FR" sz="1300" dirty="0">
              <a:solidFill>
                <a:schemeClr val="accent6"/>
              </a:solidFill>
            </a:endParaRPr>
          </a:p>
          <a:p>
            <a:endParaRPr lang="fr-FR" sz="1300" dirty="0" smtClean="0">
              <a:solidFill>
                <a:schemeClr val="accent6"/>
              </a:solidFill>
            </a:endParaRPr>
          </a:p>
          <a:p>
            <a:endParaRPr lang="fr-FR" sz="1300" dirty="0">
              <a:solidFill>
                <a:schemeClr val="accent6"/>
              </a:solidFill>
            </a:endParaRPr>
          </a:p>
          <a:p>
            <a:endParaRPr lang="fr-FR" sz="1300" dirty="0" smtClean="0">
              <a:solidFill>
                <a:schemeClr val="accent6"/>
              </a:solidFill>
            </a:endParaRPr>
          </a:p>
          <a:p>
            <a:endParaRPr lang="fr-FR" sz="1300" dirty="0">
              <a:solidFill>
                <a:schemeClr val="accent6"/>
              </a:solidFill>
            </a:endParaRPr>
          </a:p>
          <a:p>
            <a:endParaRPr lang="fr-FR" sz="1300" dirty="0" smtClean="0">
              <a:solidFill>
                <a:schemeClr val="accent6"/>
              </a:solidFill>
            </a:endParaRPr>
          </a:p>
          <a:p>
            <a:endParaRPr lang="fr-FR" sz="1300" dirty="0" smtClean="0">
              <a:solidFill>
                <a:schemeClr val="accent6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23528" y="1916832"/>
            <a:ext cx="8136904" cy="510909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b="1" dirty="0" smtClean="0"/>
              <a:t>Depuis 2001 :  </a:t>
            </a:r>
          </a:p>
          <a:p>
            <a:pPr marL="742950" lvl="1" indent="-285750">
              <a:lnSpc>
                <a:spcPct val="150000"/>
              </a:lnSpc>
              <a:buFont typeface="Wingdings"/>
              <a:buChar char="à"/>
            </a:pPr>
            <a:r>
              <a:rPr lang="fr-FR" sz="1600" dirty="0" smtClean="0"/>
              <a:t>Personnes exposées au risque d’infection </a:t>
            </a:r>
          </a:p>
          <a:p>
            <a:pPr marL="742950" lvl="1" indent="-285750">
              <a:lnSpc>
                <a:spcPct val="150000"/>
              </a:lnSpc>
              <a:buFont typeface="Wingdings"/>
              <a:buChar char="à"/>
            </a:pPr>
            <a:endParaRPr lang="fr-FR" sz="8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b="1" dirty="0" smtClean="0"/>
              <a:t>Prise en charge des personnes infectées par les virus de l’hépatite B ou de l’hépatite C, AFEF/ANRS, 2014 :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/>
              <a:t>     </a:t>
            </a:r>
            <a:r>
              <a:rPr lang="fr-FR" sz="1600" dirty="0" smtClean="0"/>
              <a:t>Dépistage étendu aux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1600" dirty="0" smtClean="0"/>
              <a:t>Hommes </a:t>
            </a:r>
            <a:r>
              <a:rPr lang="fr-FR" sz="1600" dirty="0"/>
              <a:t>de 18-60 </a:t>
            </a:r>
            <a:r>
              <a:rPr lang="fr-FR" sz="1600" dirty="0" smtClean="0"/>
              <a:t>ans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1600" dirty="0" smtClean="0"/>
              <a:t>Femmes dès la première consultation </a:t>
            </a:r>
            <a:r>
              <a:rPr lang="fr-FR" sz="1600" dirty="0" err="1" smtClean="0"/>
              <a:t>pré-natale</a:t>
            </a:r>
            <a:endParaRPr lang="fr-FR" sz="1600" dirty="0" smtClean="0"/>
          </a:p>
          <a:p>
            <a:pPr lvl="1">
              <a:lnSpc>
                <a:spcPct val="150000"/>
              </a:lnSpc>
            </a:pPr>
            <a:endParaRPr lang="fr-FR" sz="8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b="1" dirty="0" smtClean="0"/>
              <a:t>Prise en charge thérapeutique et suivi des personnes infectées par le virus de l’hépatite C, ANRS/CNS, 2016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1600" dirty="0" smtClean="0">
                <a:solidFill>
                  <a:schemeClr val="accent1"/>
                </a:solidFill>
              </a:rPr>
              <a:t>Dépistage universel : Tous les adultes au moins une fois dans la vie</a:t>
            </a:r>
          </a:p>
          <a:p>
            <a:pPr lvl="1">
              <a:lnSpc>
                <a:spcPct val="150000"/>
              </a:lnSpc>
            </a:pPr>
            <a:r>
              <a:rPr lang="fr-FR" sz="1600" i="1" dirty="0" smtClean="0">
                <a:solidFill>
                  <a:srgbClr val="000000"/>
                </a:solidFill>
              </a:rPr>
              <a:t>     </a:t>
            </a:r>
            <a:r>
              <a:rPr lang="fr-FR" sz="1600" i="1" dirty="0" smtClean="0"/>
              <a:t>Stratégie de dépistage de l’hépatite C en cours de révision par la HAS</a:t>
            </a:r>
          </a:p>
          <a:p>
            <a:pPr lvl="1"/>
            <a:endParaRPr lang="fr-FR" sz="1600" dirty="0" smtClean="0">
              <a:solidFill>
                <a:srgbClr val="000000"/>
              </a:solidFill>
            </a:endParaRPr>
          </a:p>
          <a:p>
            <a:pPr lvl="1"/>
            <a:r>
              <a:rPr lang="fr-FR" sz="1600" dirty="0" smtClean="0">
                <a:solidFill>
                  <a:srgbClr val="000000"/>
                </a:solidFill>
              </a:rPr>
              <a:t> </a:t>
            </a:r>
            <a:endParaRPr lang="fr-F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0" y="2996952"/>
            <a:ext cx="9144000" cy="720080"/>
          </a:xfrm>
        </p:spPr>
        <p:txBody>
          <a:bodyPr/>
          <a:lstStyle/>
          <a:p>
            <a:pPr algn="ctr"/>
            <a:r>
              <a:rPr lang="fr-FR" sz="3200" dirty="0" smtClean="0"/>
              <a:t>Hépatite B</a:t>
            </a:r>
          </a:p>
          <a:p>
            <a:pPr algn="ctr"/>
            <a:r>
              <a:rPr lang="fr-FR" sz="3200" dirty="0" smtClean="0"/>
              <a:t>Populations immigrées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458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46555"/>
            <a:ext cx="6840562" cy="9361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</a:rPr>
              <a:t>Hépatite B : Population </a:t>
            </a:r>
            <a:r>
              <a:rPr lang="fr-FR" dirty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immigrée  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(Prévalence A</a:t>
            </a:r>
            <a:r>
              <a:rPr lang="fr-FR" cap="none" dirty="0" smtClean="0">
                <a:latin typeface="+mn-lt"/>
              </a:rPr>
              <a:t>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HB</a:t>
            </a:r>
            <a:r>
              <a:rPr lang="fr-FR" cap="none" dirty="0" err="1" smtClean="0">
                <a:latin typeface="+mn-lt"/>
              </a:rPr>
              <a:t>s</a:t>
            </a:r>
            <a:r>
              <a:rPr lang="fr-FR" dirty="0" smtClean="0">
                <a:latin typeface="+mn-lt"/>
              </a:rPr>
              <a:t>)</a:t>
            </a:r>
            <a:endParaRPr lang="en-GB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844824"/>
            <a:ext cx="8892480" cy="453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fr-FR" sz="1600" dirty="0" smtClean="0">
                <a:solidFill>
                  <a:schemeClr val="tx2"/>
                </a:solidFill>
              </a:rPr>
              <a:t>Enquête de prévalence (2004) </a:t>
            </a:r>
            <a:r>
              <a:rPr lang="fr-FR" sz="1600" dirty="0" smtClean="0"/>
              <a:t>: [1] </a:t>
            </a:r>
            <a:endParaRPr lang="fr-FR" sz="1600" dirty="0"/>
          </a:p>
          <a:p>
            <a:pPr marL="0" lvl="1">
              <a:lnSpc>
                <a:spcPct val="110000"/>
              </a:lnSpc>
              <a:spcBef>
                <a:spcPts val="600"/>
              </a:spcBef>
            </a:pPr>
            <a:r>
              <a:rPr lang="fr-FR" sz="1600" dirty="0" smtClean="0"/>
              <a:t>Région de naissance : Moyen-Orient : 2,5% ; Afrique </a:t>
            </a:r>
            <a:r>
              <a:rPr lang="fr-FR" sz="1600" dirty="0"/>
              <a:t>subsaharienne </a:t>
            </a:r>
            <a:r>
              <a:rPr lang="fr-FR" sz="1600" dirty="0" smtClean="0"/>
              <a:t>: 5,3%  (métropole : 0,6%) </a:t>
            </a:r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fr-FR" sz="1600" dirty="0" smtClean="0">
                <a:solidFill>
                  <a:schemeClr val="tx2"/>
                </a:solidFill>
              </a:rPr>
              <a:t>Données du </a:t>
            </a:r>
            <a:r>
              <a:rPr lang="fr-FR" sz="1600" dirty="0" err="1" smtClean="0">
                <a:solidFill>
                  <a:schemeClr val="tx2"/>
                </a:solidFill>
              </a:rPr>
              <a:t>Comede</a:t>
            </a:r>
            <a:r>
              <a:rPr lang="fr-FR" sz="1600" dirty="0" smtClean="0">
                <a:solidFill>
                  <a:schemeClr val="tx2"/>
                </a:solidFill>
              </a:rPr>
              <a:t> (2007-2016) </a:t>
            </a:r>
            <a:r>
              <a:rPr lang="fr-FR" sz="1600" dirty="0" smtClean="0"/>
              <a:t>(consultation de médecine générale) [2]</a:t>
            </a:r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fr-FR" sz="1600" dirty="0" smtClean="0"/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fr-FR" sz="1600" dirty="0"/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fr-FR" sz="1600" dirty="0" smtClean="0"/>
          </a:p>
          <a:p>
            <a:pPr marL="457200" lvl="2">
              <a:lnSpc>
                <a:spcPct val="110000"/>
              </a:lnSpc>
              <a:spcBef>
                <a:spcPts val="600"/>
              </a:spcBef>
            </a:pPr>
            <a:r>
              <a:rPr lang="fr-FR" sz="1600" dirty="0"/>
              <a:t>	</a:t>
            </a:r>
            <a:r>
              <a:rPr lang="fr-FR" sz="1600" dirty="0" smtClean="0"/>
              <a:t>				</a:t>
            </a:r>
            <a:endParaRPr lang="fr-FR" sz="1600" dirty="0"/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fr-FR" sz="1600" dirty="0" smtClean="0">
                <a:solidFill>
                  <a:schemeClr val="tx2"/>
                </a:solidFill>
              </a:rPr>
              <a:t>PASS du Val-de-Marne </a:t>
            </a:r>
            <a:r>
              <a:rPr lang="fr-FR" sz="1600" dirty="0" smtClean="0"/>
              <a:t>(permanences d’accès </a:t>
            </a:r>
            <a:r>
              <a:rPr lang="fr-FR" sz="1600" dirty="0"/>
              <a:t>aux soins de </a:t>
            </a:r>
            <a:r>
              <a:rPr lang="fr-FR" sz="1600" dirty="0" smtClean="0"/>
              <a:t>santé), </a:t>
            </a:r>
            <a:r>
              <a:rPr lang="fr-FR" sz="1600" dirty="0" err="1" smtClean="0">
                <a:solidFill>
                  <a:schemeClr val="tx2"/>
                </a:solidFill>
              </a:rPr>
              <a:t>Precavir</a:t>
            </a:r>
            <a:r>
              <a:rPr lang="fr-FR" sz="1600" dirty="0" smtClean="0">
                <a:solidFill>
                  <a:schemeClr val="tx2"/>
                </a:solidFill>
              </a:rPr>
              <a:t> (2007-2015) </a:t>
            </a:r>
            <a:r>
              <a:rPr lang="fr-FR" sz="1600" dirty="0" smtClean="0"/>
              <a:t>[3]</a:t>
            </a:r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fr-FR" sz="1600" dirty="0"/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fr-FR" sz="1600" dirty="0" smtClean="0"/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fr-FR" sz="1600" dirty="0"/>
          </a:p>
          <a:p>
            <a:pPr marL="0" lvl="1">
              <a:lnSpc>
                <a:spcPct val="110000"/>
              </a:lnSpc>
              <a:spcBef>
                <a:spcPts val="600"/>
              </a:spcBef>
            </a:pPr>
            <a:r>
              <a:rPr lang="fr-FR" sz="1600" dirty="0" smtClean="0"/>
              <a:t>	</a:t>
            </a:r>
          </a:p>
          <a:p>
            <a:pPr marL="0" lvl="1">
              <a:lnSpc>
                <a:spcPct val="110000"/>
              </a:lnSpc>
              <a:spcBef>
                <a:spcPts val="600"/>
              </a:spcBef>
            </a:pPr>
            <a:r>
              <a:rPr lang="fr-FR" sz="1600" dirty="0"/>
              <a:t>	</a:t>
            </a:r>
            <a:r>
              <a:rPr lang="fr-FR" sz="1600" dirty="0" smtClean="0"/>
              <a:t>Méconnaissance du statut VHB + : 95% </a:t>
            </a:r>
            <a:endParaRPr lang="fr-FR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6402814"/>
            <a:ext cx="8352928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 smtClean="0"/>
              <a:t>[1] </a:t>
            </a:r>
            <a:r>
              <a:rPr lang="fr-FR" sz="1100" dirty="0" err="1" smtClean="0"/>
              <a:t>Meffre</a:t>
            </a:r>
            <a:r>
              <a:rPr lang="fr-FR" sz="1100" dirty="0" smtClean="0"/>
              <a:t> C. Enquête nationale de prévalence. </a:t>
            </a:r>
            <a:r>
              <a:rPr lang="fr-FR" sz="1100" dirty="0"/>
              <a:t>2004 </a:t>
            </a:r>
            <a:r>
              <a:rPr lang="fr-FR" sz="1100" dirty="0" smtClean="0"/>
              <a:t>; [</a:t>
            </a:r>
            <a:r>
              <a:rPr lang="fr-FR" sz="1100" dirty="0"/>
              <a:t>2] </a:t>
            </a:r>
            <a:r>
              <a:rPr lang="fr-FR" sz="1100" dirty="0" err="1"/>
              <a:t>Revault</a:t>
            </a:r>
            <a:r>
              <a:rPr lang="fr-FR" sz="1100" dirty="0"/>
              <a:t> </a:t>
            </a:r>
            <a:r>
              <a:rPr lang="fr-FR" sz="1100" dirty="0" smtClean="0"/>
              <a:t>P et coll. </a:t>
            </a:r>
            <a:r>
              <a:rPr lang="fr-FR" sz="1100" dirty="0"/>
              <a:t>Bull </a:t>
            </a:r>
            <a:r>
              <a:rPr lang="fr-FR" sz="1100" dirty="0" err="1"/>
              <a:t>Epidémiol</a:t>
            </a:r>
            <a:r>
              <a:rPr lang="fr-FR" sz="1100" dirty="0"/>
              <a:t> </a:t>
            </a:r>
            <a:r>
              <a:rPr lang="fr-FR" sz="1100" dirty="0" err="1"/>
              <a:t>Hebd</a:t>
            </a:r>
            <a:r>
              <a:rPr lang="fr-FR" sz="1100" dirty="0"/>
              <a:t>. 2017;(14-15):271-6</a:t>
            </a:r>
            <a:r>
              <a:rPr lang="fr-FR" sz="1100" dirty="0" smtClean="0"/>
              <a:t>. </a:t>
            </a:r>
          </a:p>
          <a:p>
            <a:r>
              <a:rPr lang="fr-FR" sz="1100" dirty="0" smtClean="0"/>
              <a:t>[3] </a:t>
            </a:r>
            <a:r>
              <a:rPr lang="fr-FR" sz="1100" dirty="0"/>
              <a:t> </a:t>
            </a:r>
            <a:r>
              <a:rPr lang="fr-FR" sz="1100" dirty="0" err="1"/>
              <a:t>Roudot-Thoraval</a:t>
            </a:r>
            <a:r>
              <a:rPr lang="fr-FR" sz="1100" dirty="0"/>
              <a:t> </a:t>
            </a:r>
            <a:r>
              <a:rPr lang="fr-FR" sz="1100" dirty="0" smtClean="0"/>
              <a:t>F et coll. Bull</a:t>
            </a:r>
            <a:r>
              <a:rPr lang="fr-FR" sz="1100" dirty="0"/>
              <a:t> </a:t>
            </a:r>
            <a:r>
              <a:rPr lang="fr-FR" sz="1100" dirty="0" err="1"/>
              <a:t>Epidémiol</a:t>
            </a:r>
            <a:r>
              <a:rPr lang="fr-FR" sz="1100" dirty="0"/>
              <a:t> </a:t>
            </a:r>
            <a:r>
              <a:rPr lang="fr-FR" sz="1100" dirty="0" err="1"/>
              <a:t>Hebd</a:t>
            </a:r>
            <a:r>
              <a:rPr lang="fr-FR" sz="1100" dirty="0"/>
              <a:t>. 2017;(14-15):263-70.</a:t>
            </a:r>
            <a:endParaRPr lang="fr-FR" sz="1100" dirty="0" smtClean="0">
              <a:solidFill>
                <a:schemeClr val="accent6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930793"/>
              </p:ext>
            </p:extLst>
          </p:nvPr>
        </p:nvGraphicFramePr>
        <p:xfrm>
          <a:off x="2194260" y="2882255"/>
          <a:ext cx="3745892" cy="1266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1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3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  <a:latin typeface="+mj-lt"/>
                        </a:rPr>
                        <a:t>Région de naissance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+mj-lt"/>
                        </a:rPr>
                        <a:t>   Afrique de l’Ouest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14,3%</a:t>
                      </a:r>
                      <a:endParaRPr lang="fr-FR" sz="16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+mj-lt"/>
                        </a:rPr>
                        <a:t>   Asie de l’Est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10,9%</a:t>
                      </a:r>
                      <a:endParaRPr lang="fr-FR" sz="16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+mj-lt"/>
                        </a:rPr>
                        <a:t>   Caraïbes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7,6%</a:t>
                      </a:r>
                      <a:endParaRPr lang="fr-FR" sz="16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+mj-lt"/>
                        </a:rPr>
                        <a:t>   Afrique centrale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6,8%</a:t>
                      </a:r>
                      <a:endParaRPr lang="fr-FR" sz="16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72339"/>
              </p:ext>
            </p:extLst>
          </p:nvPr>
        </p:nvGraphicFramePr>
        <p:xfrm>
          <a:off x="2123728" y="4610447"/>
          <a:ext cx="3745892" cy="1266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1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3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  <a:latin typeface="+mj-lt"/>
                        </a:rPr>
                        <a:t>Région de naissance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+mj-lt"/>
                        </a:rPr>
                        <a:t>   Afrique Sub-Saharienne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fr-F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+mj-lt"/>
                        </a:rPr>
                        <a:t>   Europe (OMS)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 smtClean="0">
                          <a:effectLst/>
                          <a:latin typeface="+mj-lt"/>
                        </a:rPr>
                        <a:t>~ 4</a:t>
                      </a:r>
                      <a:r>
                        <a:rPr lang="fr-FR" sz="1600" u="none" strike="noStrike" dirty="0">
                          <a:effectLst/>
                          <a:latin typeface="+mj-lt"/>
                        </a:rPr>
                        <a:t>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lang="fr-F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Caraïbes / Amérique du Sud</a:t>
                      </a:r>
                      <a:endParaRPr lang="fr-FR" sz="16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3%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lang="fr-F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2,5%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1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46555"/>
            <a:ext cx="6840562" cy="9361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</a:rPr>
              <a:t>Hépatite B : Autres populations exposées</a:t>
            </a:r>
            <a:endParaRPr lang="en-GB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972578"/>
            <a:ext cx="828092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FR" b="1" cap="all" dirty="0">
                <a:solidFill>
                  <a:schemeClr val="tx2"/>
                </a:solidFill>
              </a:rPr>
              <a:t>Population afro-caribéenne </a:t>
            </a:r>
            <a:r>
              <a:rPr lang="fr-FR" b="1" cap="all" dirty="0" smtClean="0">
                <a:solidFill>
                  <a:schemeClr val="tx2"/>
                </a:solidFill>
              </a:rPr>
              <a:t>- Etude </a:t>
            </a:r>
            <a:r>
              <a:rPr lang="fr-FR" b="1" cap="all" dirty="0" err="1" smtClean="0">
                <a:solidFill>
                  <a:schemeClr val="tx2"/>
                </a:solidFill>
              </a:rPr>
              <a:t>Afrobarometre</a:t>
            </a:r>
            <a:r>
              <a:rPr lang="fr-FR" b="1" cap="all" dirty="0" smtClean="0">
                <a:solidFill>
                  <a:schemeClr val="tx2"/>
                </a:solidFill>
              </a:rPr>
              <a:t> 2016</a:t>
            </a:r>
            <a:endParaRPr lang="fr-FR" b="1" cap="all" dirty="0">
              <a:solidFill>
                <a:schemeClr val="tx2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10588"/>
              </p:ext>
            </p:extLst>
          </p:nvPr>
        </p:nvGraphicFramePr>
        <p:xfrm>
          <a:off x="1299371" y="2924944"/>
          <a:ext cx="6426437" cy="225171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847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8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10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Prévalence </a:t>
                      </a:r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VHB       (Ag </a:t>
                      </a:r>
                      <a:r>
                        <a:rPr lang="fr-FR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HBs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5,1%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Naissance:   Afrique Subsaharienne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7,0%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Haïti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2,6%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France métropolitaine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1,7%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Méconnaissance du statut Ag </a:t>
                      </a:r>
                      <a:r>
                        <a:rPr lang="fr-FR" sz="16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HBs</a:t>
                      </a: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77%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Absence de dépistage pour le VHB (vie)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47%</a:t>
                      </a:r>
                      <a:endParaRPr lang="fr-FR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92740" y="5914039"/>
            <a:ext cx="803970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/>
              <a:t>Larsen </a:t>
            </a:r>
            <a:r>
              <a:rPr lang="fr-FR" sz="1200" dirty="0" smtClean="0"/>
              <a:t>C et coll. Infections VIH et VHB parmi les Afro-Caribéens d’Île-de-France : des prévalences élevées et des dépistages insuffisants. </a:t>
            </a:r>
            <a:r>
              <a:rPr lang="fr-FR" sz="1200" dirty="0"/>
              <a:t>Bull </a:t>
            </a:r>
            <a:r>
              <a:rPr lang="fr-FR" sz="1200" dirty="0" err="1"/>
              <a:t>Epidémiol</a:t>
            </a:r>
            <a:r>
              <a:rPr lang="fr-FR" sz="1200" dirty="0"/>
              <a:t> </a:t>
            </a:r>
            <a:r>
              <a:rPr lang="fr-FR" sz="1200" dirty="0" err="1"/>
              <a:t>Hebd</a:t>
            </a:r>
            <a:r>
              <a:rPr lang="fr-FR" sz="1200" dirty="0"/>
              <a:t>. 2017</a:t>
            </a:r>
            <a:r>
              <a:rPr lang="fr-FR" sz="1200" dirty="0" smtClean="0"/>
              <a:t>;(</a:t>
            </a:r>
            <a:r>
              <a:rPr lang="fr-FR" sz="1200" dirty="0"/>
              <a:t>28-29):609-16. </a:t>
            </a:r>
            <a:r>
              <a:rPr lang="fr-FR" sz="1200" dirty="0">
                <a:hlinkClick r:id="rId3"/>
              </a:rPr>
              <a:t>http://</a:t>
            </a:r>
            <a:r>
              <a:rPr lang="fr-FR" sz="1200" dirty="0" smtClean="0">
                <a:hlinkClick r:id="rId3"/>
              </a:rPr>
              <a:t>invs.santepubliquefrance.fr/beh/2017/29-30/2017_29-30_3.html</a:t>
            </a:r>
            <a:endParaRPr lang="fr-FR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0" y="2996952"/>
            <a:ext cx="9144000" cy="720080"/>
          </a:xfrm>
        </p:spPr>
        <p:txBody>
          <a:bodyPr/>
          <a:lstStyle/>
          <a:p>
            <a:pPr algn="ctr"/>
            <a:r>
              <a:rPr lang="fr-FR" sz="3200" dirty="0" smtClean="0"/>
              <a:t>Hépatite B</a:t>
            </a:r>
          </a:p>
          <a:p>
            <a:pPr algn="ctr"/>
            <a:r>
              <a:rPr lang="fr-FR" sz="3200" dirty="0" smtClean="0"/>
              <a:t>Usagers de drogues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887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46555"/>
            <a:ext cx="6840562" cy="9361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</a:rPr>
              <a:t>Hépatite B : Usagers de drogues (UD)</a:t>
            </a:r>
            <a:endParaRPr lang="en-GB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034" y="2204864"/>
            <a:ext cx="828092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FR" b="1" cap="all" dirty="0" smtClean="0">
                <a:solidFill>
                  <a:schemeClr val="tx2"/>
                </a:solidFill>
              </a:rPr>
              <a:t>Etude ANRS Coquelicot 2011-2013</a:t>
            </a:r>
            <a:endParaRPr lang="fr-FR" b="1" cap="all" dirty="0">
              <a:solidFill>
                <a:schemeClr val="tx2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509138"/>
              </p:ext>
            </p:extLst>
          </p:nvPr>
        </p:nvGraphicFramePr>
        <p:xfrm>
          <a:off x="370806" y="2924944"/>
          <a:ext cx="6426437" cy="37528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847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8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10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Prévalence </a:t>
                      </a:r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VHB       (Ag </a:t>
                      </a:r>
                      <a:r>
                        <a:rPr lang="fr-FR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HBs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1,4% [0,8 – 2,5]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59768" y="4365104"/>
            <a:ext cx="8136904" cy="76944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/>
            <a:r>
              <a:rPr lang="fr-FR" dirty="0" smtClean="0">
                <a:solidFill>
                  <a:schemeClr val="accent1"/>
                </a:solidFill>
              </a:rPr>
              <a:t>Comparaison</a:t>
            </a:r>
          </a:p>
          <a:p>
            <a:pPr algn="just"/>
            <a:r>
              <a:rPr lang="fr-FR" sz="1600" dirty="0" smtClean="0"/>
              <a:t>Enquête nationale de prévalence 2004 : adultes qui déclarent des antécédents d’injection de drogues : 1,9% [0,2 – 15,6]</a:t>
            </a:r>
            <a:endParaRPr lang="fr-FR" sz="1300" dirty="0" smtClean="0">
              <a:solidFill>
                <a:schemeClr val="accent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5733256"/>
            <a:ext cx="80397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 err="1" smtClean="0">
                <a:solidFill>
                  <a:schemeClr val="accent6"/>
                </a:solidFill>
              </a:rPr>
              <a:t>Brouard</a:t>
            </a:r>
            <a:r>
              <a:rPr lang="fr-FR" sz="1200" dirty="0" smtClean="0">
                <a:solidFill>
                  <a:schemeClr val="accent6"/>
                </a:solidFill>
              </a:rPr>
              <a:t> </a:t>
            </a:r>
            <a:r>
              <a:rPr lang="fr-FR" sz="1200" dirty="0">
                <a:solidFill>
                  <a:schemeClr val="accent6"/>
                </a:solidFill>
              </a:rPr>
              <a:t>C et al. </a:t>
            </a:r>
            <a:r>
              <a:rPr lang="fr-FR" sz="1200" dirty="0" err="1">
                <a:solidFill>
                  <a:schemeClr val="accent6"/>
                </a:solidFill>
              </a:rPr>
              <a:t>Hepatitis</a:t>
            </a:r>
            <a:r>
              <a:rPr lang="fr-FR" sz="1200" dirty="0">
                <a:solidFill>
                  <a:schemeClr val="accent6"/>
                </a:solidFill>
              </a:rPr>
              <a:t> B virus in </a:t>
            </a:r>
            <a:r>
              <a:rPr lang="fr-FR" sz="1200" dirty="0" err="1">
                <a:solidFill>
                  <a:schemeClr val="accent6"/>
                </a:solidFill>
              </a:rPr>
              <a:t>drug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users</a:t>
            </a:r>
            <a:r>
              <a:rPr lang="fr-FR" sz="1200" dirty="0">
                <a:solidFill>
                  <a:schemeClr val="accent6"/>
                </a:solidFill>
              </a:rPr>
              <a:t> in France: </a:t>
            </a:r>
            <a:r>
              <a:rPr lang="fr-FR" sz="1200" dirty="0" err="1">
                <a:solidFill>
                  <a:schemeClr val="accent6"/>
                </a:solidFill>
              </a:rPr>
              <a:t>prevalence</a:t>
            </a:r>
            <a:r>
              <a:rPr lang="fr-FR" sz="1200" dirty="0">
                <a:solidFill>
                  <a:schemeClr val="accent6"/>
                </a:solidFill>
              </a:rPr>
              <a:t> and vaccination </a:t>
            </a:r>
            <a:r>
              <a:rPr lang="fr-FR" sz="1200" dirty="0" err="1">
                <a:solidFill>
                  <a:schemeClr val="accent6"/>
                </a:solidFill>
              </a:rPr>
              <a:t>history</a:t>
            </a:r>
            <a:r>
              <a:rPr lang="fr-FR" sz="1200" dirty="0">
                <a:solidFill>
                  <a:schemeClr val="accent6"/>
                </a:solidFill>
              </a:rPr>
              <a:t>, ANRS-Coquelicot Survey 2011-2013. </a:t>
            </a:r>
            <a:r>
              <a:rPr lang="fr-FR" sz="1200" dirty="0" err="1">
                <a:solidFill>
                  <a:schemeClr val="accent6"/>
                </a:solidFill>
              </a:rPr>
              <a:t>Epidemiol</a:t>
            </a:r>
            <a:r>
              <a:rPr lang="fr-FR" sz="1200" dirty="0">
                <a:solidFill>
                  <a:schemeClr val="accent6"/>
                </a:solidFill>
              </a:rPr>
              <a:t> Infect. 2017 Jan 19:1-11. </a:t>
            </a:r>
            <a:endParaRPr lang="fr-FR" sz="12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7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46555"/>
            <a:ext cx="6840562" cy="93610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GB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015" y="3543242"/>
            <a:ext cx="8280920" cy="105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fr-FR" sz="2400" b="1" cap="all" dirty="0" smtClean="0">
                <a:solidFill>
                  <a:schemeClr val="tx2"/>
                </a:solidFill>
              </a:rPr>
              <a:t>hépatite B </a:t>
            </a:r>
            <a:endParaRPr lang="fr-FR" sz="2400" b="1" cap="all" dirty="0">
              <a:solidFill>
                <a:schemeClr val="tx2"/>
              </a:solidFill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fr-FR" sz="2400" b="1" cap="all" dirty="0" smtClean="0">
                <a:solidFill>
                  <a:schemeClr val="tx2"/>
                </a:solidFill>
              </a:rPr>
              <a:t>couverture vaccinale</a:t>
            </a:r>
            <a:endParaRPr lang="fr-FR" sz="2400" b="1" cap="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B : Recommandations Vaccinales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54172" y="1916832"/>
            <a:ext cx="8334115" cy="216024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1800" dirty="0" smtClean="0"/>
              <a:t>Recommandations générales 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sz="1800" b="0" cap="none" dirty="0" smtClean="0"/>
              <a:t>obligatoire</a:t>
            </a:r>
            <a:r>
              <a:rPr lang="fr-FR" sz="1800" b="0" cap="none" dirty="0" smtClean="0">
                <a:solidFill>
                  <a:schemeClr val="tx1"/>
                </a:solidFill>
              </a:rPr>
              <a:t> en France chez tous les nourrissons dès l’âge de 2 mois, et dès la naissance en Guyane, à Mayotte et pour les nouveau-nés de mère positives pour l’</a:t>
            </a:r>
            <a:r>
              <a:rPr lang="fr-FR" sz="1800" b="0" cap="none" dirty="0" err="1" smtClean="0">
                <a:solidFill>
                  <a:schemeClr val="tx1"/>
                </a:solidFill>
              </a:rPr>
              <a:t>AgHBs</a:t>
            </a:r>
            <a:endParaRPr lang="fr-FR" sz="1800" b="0" cap="none" dirty="0" smtClean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sz="1800" b="0" cap="none" dirty="0" smtClean="0">
                <a:solidFill>
                  <a:schemeClr val="tx1"/>
                </a:solidFill>
              </a:rPr>
              <a:t>recommandée, en rattrapage :</a:t>
            </a:r>
          </a:p>
          <a:p>
            <a:pPr marL="429750" lvl="2" indent="-285750" algn="just">
              <a:lnSpc>
                <a:spcPct val="150000"/>
              </a:lnSpc>
              <a:buFontTx/>
              <a:buChar char="-"/>
            </a:pPr>
            <a:r>
              <a:rPr lang="fr-FR" sz="1800" cap="none" dirty="0" smtClean="0">
                <a:solidFill>
                  <a:schemeClr val="tx1"/>
                </a:solidFill>
              </a:rPr>
              <a:t>enfants ou adolescents jusqu’à l’âge de 15 ans non antérieurement vaccinés</a:t>
            </a:r>
          </a:p>
          <a:p>
            <a:pPr marL="429750" lvl="2" indent="-285750" algn="just">
              <a:lnSpc>
                <a:spcPct val="150000"/>
              </a:lnSpc>
              <a:buFontTx/>
              <a:buChar char="-"/>
            </a:pPr>
            <a:r>
              <a:rPr lang="fr-FR" sz="1800" cap="none" dirty="0" smtClean="0">
                <a:solidFill>
                  <a:schemeClr val="tx1"/>
                </a:solidFill>
              </a:rPr>
              <a:t>personnes à risque d’exposition au virus de l’hépatite B.</a:t>
            </a:r>
          </a:p>
          <a:p>
            <a:pPr algn="just"/>
            <a:endParaRPr lang="fr-FR" sz="1600" dirty="0" smtClean="0"/>
          </a:p>
        </p:txBody>
      </p:sp>
      <p:sp>
        <p:nvSpPr>
          <p:cNvPr id="8" name="ZoneTexte 2"/>
          <p:cNvSpPr txBox="1"/>
          <p:nvPr/>
        </p:nvSpPr>
        <p:spPr>
          <a:xfrm>
            <a:off x="342340" y="6165304"/>
            <a:ext cx="7974075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dirty="0" smtClean="0">
              <a:solidFill>
                <a:schemeClr val="accent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5805264"/>
            <a:ext cx="8136905" cy="43088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400" dirty="0" smtClean="0">
                <a:solidFill>
                  <a:schemeClr val="accent6"/>
                </a:solidFill>
              </a:rPr>
              <a:t>Source : Calendrier </a:t>
            </a:r>
            <a:r>
              <a:rPr lang="fr-FR" sz="1400" dirty="0">
                <a:solidFill>
                  <a:schemeClr val="accent6"/>
                </a:solidFill>
              </a:rPr>
              <a:t>vaccinal 2018 : </a:t>
            </a:r>
            <a:r>
              <a:rPr lang="fr-FR" sz="1400" dirty="0" smtClean="0">
                <a:solidFill>
                  <a:schemeClr val="accent6"/>
                </a:solidFill>
              </a:rPr>
              <a:t>  </a:t>
            </a:r>
          </a:p>
          <a:p>
            <a:r>
              <a:rPr lang="fr-FR" sz="1400" dirty="0" smtClean="0">
                <a:solidFill>
                  <a:schemeClr val="accent6"/>
                </a:solidFill>
              </a:rPr>
              <a:t> </a:t>
            </a:r>
            <a:r>
              <a:rPr lang="fr-FR" sz="1400" dirty="0" smtClean="0">
                <a:solidFill>
                  <a:schemeClr val="accent6"/>
                </a:solidFill>
                <a:hlinkClick r:id="rId3"/>
              </a:rPr>
              <a:t>http</a:t>
            </a:r>
            <a:r>
              <a:rPr lang="fr-FR" sz="1400" dirty="0">
                <a:solidFill>
                  <a:schemeClr val="accent6"/>
                </a:solidFill>
                <a:hlinkClick r:id="rId3"/>
              </a:rPr>
              <a:t>://solidarites-sante.gouv.fr/IMG/pdf/calendrier_vaccinations_2018.pdf</a:t>
            </a:r>
            <a:endParaRPr lang="fr-FR" sz="14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B : Recommandations Vaccinales (2)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54172" y="1772816"/>
            <a:ext cx="8682324" cy="4896544"/>
          </a:xfrm>
          <a:solidFill>
            <a:schemeClr val="bg1"/>
          </a:solidFill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1800" dirty="0" smtClean="0"/>
              <a:t>Recommandations Particulières : </a:t>
            </a:r>
            <a:r>
              <a:rPr lang="fr-FR" sz="1800" b="0" cap="none" dirty="0" smtClean="0">
                <a:solidFill>
                  <a:schemeClr val="tx1"/>
                </a:solidFill>
              </a:rPr>
              <a:t>(principales)</a:t>
            </a:r>
          </a:p>
          <a:p>
            <a:r>
              <a:rPr lang="fr-FR" sz="1600" b="0" cap="none" dirty="0" smtClean="0">
                <a:solidFill>
                  <a:schemeClr val="tx1"/>
                </a:solidFill>
              </a:rPr>
              <a:t>- enfants </a:t>
            </a:r>
            <a:r>
              <a:rPr lang="fr-FR" sz="1600" b="0" cap="none" dirty="0">
                <a:solidFill>
                  <a:schemeClr val="tx1"/>
                </a:solidFill>
              </a:rPr>
              <a:t>et adolescents accueillis dans les services et institutions pour l’enfance et la jeunesse handicapées </a:t>
            </a:r>
            <a:r>
              <a:rPr lang="fr-FR" sz="1600" b="0" cap="none" dirty="0" smtClean="0">
                <a:solidFill>
                  <a:schemeClr val="tx1"/>
                </a:solidFill>
              </a:rPr>
              <a:t>; enfants </a:t>
            </a:r>
            <a:r>
              <a:rPr lang="fr-FR" sz="1600" b="0" cap="none" dirty="0">
                <a:solidFill>
                  <a:schemeClr val="tx1"/>
                </a:solidFill>
              </a:rPr>
              <a:t>d’âge préscolaire accueillis en collectivité </a:t>
            </a:r>
            <a:r>
              <a:rPr lang="fr-FR" sz="1600" b="0" cap="none" dirty="0" smtClean="0">
                <a:solidFill>
                  <a:schemeClr val="tx1"/>
                </a:solidFill>
              </a:rPr>
              <a:t>; enfants </a:t>
            </a:r>
            <a:r>
              <a:rPr lang="fr-FR" sz="1600" b="0" cap="none" dirty="0">
                <a:solidFill>
                  <a:schemeClr val="tx1"/>
                </a:solidFill>
              </a:rPr>
              <a:t>et adultes accueillis dans les institutions psychiatriques ;</a:t>
            </a:r>
          </a:p>
          <a:p>
            <a:r>
              <a:rPr lang="fr-FR" sz="1600" b="0" cap="none" dirty="0" smtClean="0">
                <a:solidFill>
                  <a:schemeClr val="tx1"/>
                </a:solidFill>
              </a:rPr>
              <a:t>- personnes </a:t>
            </a:r>
            <a:r>
              <a:rPr lang="fr-FR" sz="1600" b="0" cap="none" dirty="0">
                <a:solidFill>
                  <a:schemeClr val="tx1"/>
                </a:solidFill>
              </a:rPr>
              <a:t>ayant des relations sexuelles avec des partenaires multiples, </a:t>
            </a:r>
            <a:r>
              <a:rPr lang="fr-FR" sz="1600" b="0" cap="none" dirty="0"/>
              <a:t>exposées aux IST ou ayant une IST en cours ou récente</a:t>
            </a:r>
            <a:r>
              <a:rPr lang="fr-FR" sz="1600" b="0" cap="none" dirty="0">
                <a:solidFill>
                  <a:schemeClr val="tx1"/>
                </a:solidFill>
              </a:rPr>
              <a:t> </a:t>
            </a:r>
            <a:r>
              <a:rPr lang="fr-FR" sz="1600" b="0" cap="none" dirty="0" smtClean="0">
                <a:solidFill>
                  <a:schemeClr val="tx1"/>
                </a:solidFill>
              </a:rPr>
              <a:t>;</a:t>
            </a:r>
            <a:r>
              <a:rPr lang="fr-FR" sz="1600" b="0" cap="none" dirty="0">
                <a:solidFill>
                  <a:schemeClr val="tx1"/>
                </a:solidFill>
              </a:rPr>
              <a:t> </a:t>
            </a:r>
            <a:endParaRPr lang="fr-FR" sz="1600" b="0" cap="none" dirty="0" smtClean="0">
              <a:solidFill>
                <a:schemeClr val="tx1"/>
              </a:solidFill>
            </a:endParaRPr>
          </a:p>
          <a:p>
            <a:r>
              <a:rPr lang="fr-FR" sz="1600" b="0" cap="none" dirty="0" smtClean="0">
                <a:solidFill>
                  <a:schemeClr val="tx1"/>
                </a:solidFill>
              </a:rPr>
              <a:t>- personnes positives au VIH </a:t>
            </a:r>
            <a:r>
              <a:rPr lang="fr-FR" sz="1600" b="0" cap="none" dirty="0" smtClean="0"/>
              <a:t>ou au virus de l’hépatite C </a:t>
            </a:r>
            <a:r>
              <a:rPr lang="fr-FR" sz="1600" b="0" cap="none" dirty="0" smtClean="0">
                <a:solidFill>
                  <a:schemeClr val="tx1"/>
                </a:solidFill>
              </a:rPr>
              <a:t>; </a:t>
            </a:r>
            <a:r>
              <a:rPr lang="fr-FR" sz="1600" b="0" cap="none" dirty="0">
                <a:solidFill>
                  <a:schemeClr val="tx1"/>
                </a:solidFill>
              </a:rPr>
              <a:t>partenaires sexuels d’une personne infectée par le virus de l’hépatite B ou d’un porteur chronique de l’antigène </a:t>
            </a:r>
            <a:r>
              <a:rPr lang="fr-FR" sz="1600" b="0" cap="none" dirty="0" err="1">
                <a:solidFill>
                  <a:schemeClr val="tx1"/>
                </a:solidFill>
              </a:rPr>
              <a:t>HBs</a:t>
            </a:r>
            <a:r>
              <a:rPr lang="fr-FR" sz="1600" b="0" cap="none" dirty="0">
                <a:solidFill>
                  <a:schemeClr val="tx1"/>
                </a:solidFill>
              </a:rPr>
              <a:t> ;</a:t>
            </a:r>
          </a:p>
          <a:p>
            <a:r>
              <a:rPr lang="fr-FR" sz="1600" b="0" cap="none" dirty="0" smtClean="0">
                <a:solidFill>
                  <a:schemeClr val="tx1"/>
                </a:solidFill>
              </a:rPr>
              <a:t>- usagers </a:t>
            </a:r>
            <a:r>
              <a:rPr lang="fr-FR" sz="1600" b="0" cap="none" dirty="0">
                <a:solidFill>
                  <a:schemeClr val="tx1"/>
                </a:solidFill>
              </a:rPr>
              <a:t>de drogues par voie parentérale </a:t>
            </a:r>
            <a:r>
              <a:rPr lang="fr-FR" sz="1600" b="0" cap="none" dirty="0"/>
              <a:t>ou intranasale </a:t>
            </a:r>
            <a:r>
              <a:rPr lang="fr-FR" sz="1600" b="0" cap="none" dirty="0">
                <a:solidFill>
                  <a:schemeClr val="tx1"/>
                </a:solidFill>
              </a:rPr>
              <a:t>;</a:t>
            </a:r>
          </a:p>
          <a:p>
            <a:r>
              <a:rPr lang="fr-FR" sz="1600" b="0" cap="none" dirty="0" smtClean="0">
                <a:solidFill>
                  <a:schemeClr val="tx1"/>
                </a:solidFill>
              </a:rPr>
              <a:t>- voyageurs ou </a:t>
            </a:r>
            <a:r>
              <a:rPr lang="fr-FR" sz="1600" b="0" cap="none" dirty="0">
                <a:solidFill>
                  <a:schemeClr val="tx1"/>
                </a:solidFill>
              </a:rPr>
              <a:t>personnes amenées à </a:t>
            </a:r>
            <a:r>
              <a:rPr lang="fr-FR" sz="1600" b="0" cap="none" dirty="0" smtClean="0">
                <a:solidFill>
                  <a:schemeClr val="tx1"/>
                </a:solidFill>
              </a:rPr>
              <a:t>résider dans </a:t>
            </a:r>
            <a:r>
              <a:rPr lang="fr-FR" sz="1600" b="0" cap="none" dirty="0">
                <a:solidFill>
                  <a:schemeClr val="tx1"/>
                </a:solidFill>
              </a:rPr>
              <a:t>les pays de moyenne ou de forte endémie </a:t>
            </a:r>
            <a:r>
              <a:rPr lang="fr-FR" sz="1600" b="0" cap="none" dirty="0" smtClean="0">
                <a:solidFill>
                  <a:schemeClr val="tx1"/>
                </a:solidFill>
              </a:rPr>
              <a:t>;</a:t>
            </a:r>
            <a:endParaRPr lang="fr-FR" sz="1600" b="0" cap="none" dirty="0">
              <a:solidFill>
                <a:schemeClr val="tx1"/>
              </a:solidFill>
            </a:endParaRPr>
          </a:p>
          <a:p>
            <a:r>
              <a:rPr lang="fr-FR" sz="1600" b="0" cap="none" dirty="0" smtClean="0">
                <a:solidFill>
                  <a:schemeClr val="tx1"/>
                </a:solidFill>
              </a:rPr>
              <a:t>- personnes </a:t>
            </a:r>
            <a:r>
              <a:rPr lang="fr-FR" sz="1600" b="0" cap="none" dirty="0">
                <a:solidFill>
                  <a:schemeClr val="tx1"/>
                </a:solidFill>
              </a:rPr>
              <a:t>susceptibles de recevoir des transfusions massives et/ou itératives ou des médicaments dérivés du sang </a:t>
            </a:r>
            <a:r>
              <a:rPr lang="fr-FR" sz="1600" b="0" cap="none" dirty="0" smtClean="0">
                <a:solidFill>
                  <a:schemeClr val="tx1"/>
                </a:solidFill>
              </a:rPr>
              <a:t>; personnes </a:t>
            </a:r>
            <a:r>
              <a:rPr lang="fr-FR" sz="1600" b="0" cap="none" dirty="0">
                <a:solidFill>
                  <a:schemeClr val="tx1"/>
                </a:solidFill>
              </a:rPr>
              <a:t>candidates à une greffe d’organe, de tissu ou de cellules </a:t>
            </a:r>
            <a:r>
              <a:rPr lang="fr-FR" sz="1600" b="0" cap="none" dirty="0" smtClean="0">
                <a:solidFill>
                  <a:schemeClr val="tx1"/>
                </a:solidFill>
              </a:rPr>
              <a:t>;  </a:t>
            </a:r>
            <a:r>
              <a:rPr lang="fr-FR" sz="1600" b="0" cap="none" dirty="0">
                <a:solidFill>
                  <a:schemeClr val="tx1"/>
                </a:solidFill>
              </a:rPr>
              <a:t>personnes porteuses d’une </a:t>
            </a:r>
            <a:r>
              <a:rPr lang="fr-FR" sz="1600" b="0" cap="none" dirty="0" err="1">
                <a:solidFill>
                  <a:schemeClr val="tx1"/>
                </a:solidFill>
              </a:rPr>
              <a:t>hépatopathie</a:t>
            </a:r>
            <a:r>
              <a:rPr lang="fr-FR" sz="1600" b="0" cap="none" dirty="0">
                <a:solidFill>
                  <a:schemeClr val="tx1"/>
                </a:solidFill>
              </a:rPr>
              <a:t> </a:t>
            </a:r>
            <a:r>
              <a:rPr lang="fr-FR" sz="1600" b="0" cap="none" dirty="0" smtClean="0">
                <a:solidFill>
                  <a:schemeClr val="tx1"/>
                </a:solidFill>
              </a:rPr>
              <a:t>chronique…                         </a:t>
            </a:r>
          </a:p>
          <a:p>
            <a:pPr algn="ctr"/>
            <a:r>
              <a:rPr lang="fr-FR" sz="1600" b="0" cap="none" dirty="0" smtClean="0">
                <a:solidFill>
                  <a:schemeClr val="tx1"/>
                </a:solidFill>
              </a:rPr>
              <a:t> </a:t>
            </a:r>
            <a:r>
              <a:rPr lang="fr-FR" sz="1600" b="0" i="1" cap="none" dirty="0" smtClean="0"/>
              <a:t>En rose : changements du calendrier vaccinal 2018</a:t>
            </a:r>
            <a:endParaRPr lang="fr-FR" sz="1600" b="0" i="1" cap="none" dirty="0"/>
          </a:p>
          <a:p>
            <a:endParaRPr lang="fr-FR" sz="1600" b="0" cap="none" dirty="0">
              <a:solidFill>
                <a:schemeClr val="tx1"/>
              </a:solidFill>
            </a:endParaRPr>
          </a:p>
          <a:p>
            <a:pPr algn="just"/>
            <a:endParaRPr lang="fr-FR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126843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B : Couvertures vaccinales (CV)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23528" y="1844824"/>
            <a:ext cx="8674078" cy="311371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u="sng" dirty="0" smtClean="0"/>
              <a:t>CV 3 doses à 24 mois, 2016</a:t>
            </a:r>
          </a:p>
          <a:p>
            <a:pPr algn="just"/>
            <a:endParaRPr lang="fr-FR" sz="1600" dirty="0" smtClean="0"/>
          </a:p>
        </p:txBody>
      </p:sp>
      <p:pic>
        <p:nvPicPr>
          <p:cNvPr id="2051" name="Picture 3" descr="C:\Users\S.VAUX\AppData\Local\Microsoft\Windows\Temporary Internet Files\Content.Outlook\TJ3TJ5BJ\BSPVHBLegnd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9" b="5568"/>
          <a:stretch/>
        </p:blipFill>
        <p:spPr bwMode="auto">
          <a:xfrm>
            <a:off x="467544" y="2132856"/>
            <a:ext cx="6516216" cy="39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588224" y="3516312"/>
            <a:ext cx="2016224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CV : 90% en 2016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9552" y="6165304"/>
            <a:ext cx="777686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 GRADIENT NORD – SUD marqué</a:t>
            </a:r>
            <a:endParaRPr lang="fr-FR" b="1" dirty="0" smtClean="0">
              <a:solidFill>
                <a:schemeClr val="accent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25652" y="6597352"/>
            <a:ext cx="5202324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b="1" i="1" dirty="0" smtClean="0">
                <a:solidFill>
                  <a:schemeClr val="accent6"/>
                </a:solidFill>
              </a:rPr>
              <a:t>Source Drees. Certificats de santé. Exploitation Santé publique France</a:t>
            </a:r>
          </a:p>
        </p:txBody>
      </p:sp>
    </p:spTree>
    <p:extLst>
      <p:ext uri="{BB962C8B-B14F-4D97-AF65-F5344CB8AC3E}">
        <p14:creationId xmlns:p14="http://schemas.microsoft.com/office/powerpoint/2010/main" val="303985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B : Couvertures vaccinales (2)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23528" y="1844824"/>
            <a:ext cx="8674078" cy="311371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u="sng" dirty="0" smtClean="0"/>
              <a:t>Couverture vaccinale (CV), 3 doses à 24 mois, CS, 2005 – 2016</a:t>
            </a:r>
          </a:p>
          <a:p>
            <a:pPr algn="just"/>
            <a:endParaRPr lang="fr-FR" sz="1600" dirty="0"/>
          </a:p>
          <a:p>
            <a:pPr algn="just"/>
            <a:endParaRPr lang="fr-FR" sz="1600" dirty="0" smtClean="0"/>
          </a:p>
          <a:p>
            <a:pPr algn="just"/>
            <a:endParaRPr lang="fr-FR" sz="1600" dirty="0"/>
          </a:p>
          <a:p>
            <a:pPr algn="just"/>
            <a:endParaRPr lang="fr-FR" sz="1600" dirty="0" smtClean="0"/>
          </a:p>
          <a:p>
            <a:pPr algn="just"/>
            <a:endParaRPr lang="fr-FR" sz="1600" dirty="0"/>
          </a:p>
          <a:p>
            <a:pPr algn="just"/>
            <a:endParaRPr lang="fr-FR" sz="1600" dirty="0" smtClean="0"/>
          </a:p>
          <a:p>
            <a:pPr algn="just"/>
            <a:endParaRPr lang="fr-FR" sz="1600" dirty="0" smtClean="0"/>
          </a:p>
          <a:p>
            <a:pPr algn="just"/>
            <a:r>
              <a:rPr lang="fr-FR" sz="1600" dirty="0" smtClean="0"/>
              <a:t>Préconisations de l’OMS : </a:t>
            </a:r>
          </a:p>
          <a:p>
            <a:pPr algn="ctr"/>
            <a:r>
              <a:rPr lang="fr-FR" sz="1600" cap="none" dirty="0" smtClean="0"/>
              <a:t>CV </a:t>
            </a:r>
            <a:r>
              <a:rPr lang="fr-FR" sz="1600" cap="none" dirty="0" smtClean="0">
                <a:solidFill>
                  <a:schemeClr val="tx1"/>
                </a:solidFill>
              </a:rPr>
              <a:t>de 3 doses </a:t>
            </a:r>
            <a:r>
              <a:rPr lang="fr-FR" sz="1600" cap="none" dirty="0" smtClean="0"/>
              <a:t>à 90% </a:t>
            </a:r>
            <a:r>
              <a:rPr lang="fr-FR" sz="1600" cap="none" dirty="0" smtClean="0">
                <a:solidFill>
                  <a:schemeClr val="tx1"/>
                </a:solidFill>
              </a:rPr>
              <a:t>en vue de </a:t>
            </a:r>
            <a:r>
              <a:rPr lang="fr-FR" sz="1600" cap="none" dirty="0" smtClean="0"/>
              <a:t>l’élimination de l’hépatite B </a:t>
            </a:r>
            <a:r>
              <a:rPr lang="fr-FR" sz="1600" cap="none" dirty="0" smtClean="0">
                <a:solidFill>
                  <a:schemeClr val="tx1"/>
                </a:solidFill>
              </a:rPr>
              <a:t>[1]</a:t>
            </a:r>
          </a:p>
          <a:p>
            <a:pPr algn="ctr"/>
            <a:r>
              <a:rPr lang="fr-FR" sz="1400" cap="none" dirty="0" smtClean="0">
                <a:solidFill>
                  <a:schemeClr val="tx1"/>
                </a:solidFill>
              </a:rPr>
              <a:t>[1] </a:t>
            </a:r>
            <a:r>
              <a:rPr lang="en-US" sz="1400" cap="none" dirty="0" smtClean="0">
                <a:solidFill>
                  <a:schemeClr val="tx1"/>
                </a:solidFill>
              </a:rPr>
              <a:t>WHO. </a:t>
            </a:r>
            <a:r>
              <a:rPr lang="en-US" sz="1400" cap="none" dirty="0">
                <a:solidFill>
                  <a:schemeClr val="tx1"/>
                </a:solidFill>
              </a:rPr>
              <a:t>Combating hepatitis B and C to reach elimination by 2030. Geneva: WHO; 2016.</a:t>
            </a:r>
            <a:endParaRPr lang="fr-FR" sz="1400" cap="none" dirty="0" smtClean="0">
              <a:solidFill>
                <a:schemeClr val="tx1"/>
              </a:solidFill>
            </a:endParaRPr>
          </a:p>
          <a:p>
            <a:pPr algn="just"/>
            <a:endParaRPr lang="fr-FR" sz="1600" dirty="0" smtClean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36287"/>
              </p:ext>
            </p:extLst>
          </p:nvPr>
        </p:nvGraphicFramePr>
        <p:xfrm>
          <a:off x="539552" y="2276872"/>
          <a:ext cx="736853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233378" y="5085184"/>
            <a:ext cx="388843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b="1" i="1" dirty="0" smtClean="0">
                <a:solidFill>
                  <a:schemeClr val="accent6"/>
                </a:solidFill>
              </a:rPr>
              <a:t>Source Drees. Exploitation Santé publique France</a:t>
            </a:r>
          </a:p>
        </p:txBody>
      </p:sp>
    </p:spTree>
    <p:extLst>
      <p:ext uri="{BB962C8B-B14F-4D97-AF65-F5344CB8AC3E}">
        <p14:creationId xmlns:p14="http://schemas.microsoft.com/office/powerpoint/2010/main" val="384156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C – activité de dépistage (1)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42420"/>
              </p:ext>
            </p:extLst>
          </p:nvPr>
        </p:nvGraphicFramePr>
        <p:xfrm>
          <a:off x="179510" y="1916832"/>
          <a:ext cx="881175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5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/>
                          </a:solidFill>
                        </a:rPr>
                        <a:t>Nb de tests </a:t>
                      </a:r>
                      <a:r>
                        <a:rPr lang="fr-FR" dirty="0" err="1" smtClean="0">
                          <a:solidFill>
                            <a:schemeClr val="accent4"/>
                          </a:solidFill>
                        </a:rPr>
                        <a:t>Ac</a:t>
                      </a:r>
                      <a:r>
                        <a:rPr lang="fr-FR" dirty="0" smtClean="0">
                          <a:solidFill>
                            <a:schemeClr val="accent4"/>
                          </a:solidFill>
                        </a:rPr>
                        <a:t> anti-VHC réalisés 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accent4"/>
                          </a:solidFill>
                        </a:rPr>
                        <a:t>pour 1 000 habitants (2016)</a:t>
                      </a:r>
                      <a:endParaRPr lang="fr-FR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/>
                          </a:solidFill>
                        </a:rPr>
                        <a:t>Remboursements sérologies anti-VHC par l’assurance maladie (2010-2016)</a:t>
                      </a:r>
                      <a:endParaRPr lang="fr-FR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37154" y="5663677"/>
            <a:ext cx="3816424" cy="104644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/>
              <a:t>4,1 </a:t>
            </a:r>
            <a:r>
              <a:rPr lang="fr-FR" sz="1400" b="1" dirty="0" smtClean="0"/>
              <a:t>millions de tests réalisés en 2016</a:t>
            </a:r>
          </a:p>
          <a:p>
            <a:pPr algn="ctr"/>
            <a:endParaRPr lang="fr-FR" sz="1400" b="1" dirty="0" smtClean="0"/>
          </a:p>
          <a:p>
            <a:pPr algn="ctr"/>
            <a:r>
              <a:rPr lang="fr-FR" sz="1400" b="1" dirty="0" smtClean="0"/>
              <a:t>(Laboratoires privés et publics)</a:t>
            </a:r>
          </a:p>
          <a:p>
            <a:endParaRPr lang="fr-FR" sz="1400" b="1" dirty="0" smtClean="0"/>
          </a:p>
          <a:p>
            <a:r>
              <a:rPr lang="fr-FR" sz="1200" b="1" i="1" dirty="0" smtClean="0">
                <a:solidFill>
                  <a:schemeClr val="accent6"/>
                </a:solidFill>
              </a:rPr>
              <a:t>Source : Enquête </a:t>
            </a:r>
            <a:r>
              <a:rPr lang="fr-FR" sz="1200" b="1" i="1" dirty="0" err="1" smtClean="0">
                <a:solidFill>
                  <a:schemeClr val="accent6"/>
                </a:solidFill>
              </a:rPr>
              <a:t>LaboHep</a:t>
            </a:r>
            <a:r>
              <a:rPr lang="fr-FR" sz="1200" b="1" i="1" dirty="0" smtClean="0">
                <a:solidFill>
                  <a:schemeClr val="accent6"/>
                </a:solidFill>
              </a:rPr>
              <a:t> 2016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11960" y="6341061"/>
            <a:ext cx="4608512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endParaRPr lang="fr-FR" sz="1300" b="1" dirty="0" smtClean="0">
              <a:solidFill>
                <a:schemeClr val="accent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4221318" cy="2880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75571" y="6152423"/>
            <a:ext cx="4059223" cy="58477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6"/>
                </a:solidFill>
              </a:rPr>
              <a:t>(Laboratoires privés) </a:t>
            </a:r>
          </a:p>
          <a:p>
            <a:endParaRPr lang="fr-FR" sz="1200" b="1" i="1" dirty="0">
              <a:solidFill>
                <a:schemeClr val="accent6"/>
              </a:solidFill>
            </a:endParaRPr>
          </a:p>
          <a:p>
            <a:r>
              <a:rPr lang="fr-FR" sz="1200" b="1" i="1" dirty="0" smtClean="0">
                <a:solidFill>
                  <a:schemeClr val="accent6"/>
                </a:solidFill>
              </a:rPr>
              <a:t>Source </a:t>
            </a:r>
            <a:r>
              <a:rPr lang="fr-FR" sz="1200" b="1" i="1" dirty="0">
                <a:solidFill>
                  <a:schemeClr val="accent6"/>
                </a:solidFill>
              </a:rPr>
              <a:t>: </a:t>
            </a:r>
            <a:r>
              <a:rPr lang="fr-FR" sz="1200" b="1" i="1" dirty="0" smtClean="0">
                <a:solidFill>
                  <a:schemeClr val="accent6"/>
                </a:solidFill>
              </a:rPr>
              <a:t>SNIIRAM</a:t>
            </a:r>
            <a:r>
              <a:rPr lang="fr-FR" sz="1200" b="1" i="1" dirty="0">
                <a:solidFill>
                  <a:schemeClr val="accent6"/>
                </a:solidFill>
              </a:rPr>
              <a:t> </a:t>
            </a:r>
            <a:r>
              <a:rPr lang="fr-FR" sz="1200" b="1" i="1" dirty="0" smtClean="0">
                <a:solidFill>
                  <a:schemeClr val="accent6"/>
                </a:solidFill>
              </a:rPr>
              <a:t>SNDS  Exploitation </a:t>
            </a:r>
            <a:r>
              <a:rPr lang="fr-FR" sz="1200" b="1" i="1" dirty="0">
                <a:solidFill>
                  <a:schemeClr val="accent6"/>
                </a:solidFill>
              </a:rPr>
              <a:t>: </a:t>
            </a:r>
            <a:r>
              <a:rPr lang="fr-FR" sz="1200" b="1" i="1" dirty="0" err="1" smtClean="0">
                <a:solidFill>
                  <a:schemeClr val="accent6"/>
                </a:solidFill>
              </a:rPr>
              <a:t>SpFrance</a:t>
            </a:r>
            <a:endParaRPr lang="fr-FR" sz="1200" b="1" i="1" dirty="0" smtClean="0">
              <a:solidFill>
                <a:schemeClr val="accent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19" y="3167226"/>
            <a:ext cx="4610343" cy="249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B : Couvertures vaccinales (3)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91542" y="1988840"/>
            <a:ext cx="7704856" cy="360040"/>
          </a:xfrm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1600" dirty="0" smtClean="0"/>
              <a:t>CV </a:t>
            </a:r>
            <a:r>
              <a:rPr lang="fr-FR" sz="1600" dirty="0" err="1" smtClean="0"/>
              <a:t>HépaTite</a:t>
            </a:r>
            <a:r>
              <a:rPr lang="fr-FR" sz="1600" dirty="0" smtClean="0"/>
              <a:t> B enfants grande section de maternelle, 6 ans</a:t>
            </a:r>
            <a:endParaRPr lang="fr-FR" sz="1600" dirty="0"/>
          </a:p>
          <a:p>
            <a:pPr algn="just"/>
            <a:endParaRPr lang="fr-FR" sz="1600" dirty="0" smtClean="0"/>
          </a:p>
          <a:p>
            <a:pPr algn="just"/>
            <a:endParaRPr lang="fr-FR" sz="1600" dirty="0"/>
          </a:p>
          <a:p>
            <a:pPr algn="just"/>
            <a:endParaRPr lang="fr-FR" sz="1600" dirty="0" smtClean="0"/>
          </a:p>
          <a:p>
            <a:pPr algn="just"/>
            <a:endParaRPr lang="fr-FR" sz="1600" dirty="0"/>
          </a:p>
          <a:p>
            <a:pPr algn="just"/>
            <a:endParaRPr lang="fr-FR" sz="1600" dirty="0" smtClean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t="5623" b="5207"/>
          <a:stretch/>
        </p:blipFill>
        <p:spPr bwMode="auto">
          <a:xfrm>
            <a:off x="47343" y="2953407"/>
            <a:ext cx="5460761" cy="368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514056"/>
              </p:ext>
            </p:extLst>
          </p:nvPr>
        </p:nvGraphicFramePr>
        <p:xfrm>
          <a:off x="5148064" y="2960728"/>
          <a:ext cx="3672408" cy="1013460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6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Années</a:t>
                      </a:r>
                      <a:endParaRPr lang="fr-FR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CV 6 ans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2002-2003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33,5%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2005-2006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37,8%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2012-2013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50,9% [50,1-51,6]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331640" y="2516688"/>
            <a:ext cx="2304256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600" b="1" cap="all" dirty="0">
                <a:solidFill>
                  <a:schemeClr val="tx2"/>
                </a:solidFill>
              </a:rPr>
              <a:t>Année 2012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80112" y="2516687"/>
            <a:ext cx="2304256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600" b="1" cap="all" dirty="0" smtClean="0">
                <a:solidFill>
                  <a:schemeClr val="tx2"/>
                </a:solidFill>
              </a:rPr>
              <a:t>Historique</a:t>
            </a:r>
            <a:endParaRPr lang="fr-FR" sz="1600" b="1" cap="all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29047" y="6640007"/>
            <a:ext cx="449999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b="1" i="1" dirty="0" smtClean="0">
                <a:solidFill>
                  <a:schemeClr val="accent6"/>
                </a:solidFill>
              </a:rPr>
              <a:t>Source Drees, </a:t>
            </a:r>
            <a:r>
              <a:rPr lang="fr-FR" sz="1200" b="1" i="1" dirty="0" err="1" smtClean="0">
                <a:solidFill>
                  <a:schemeClr val="accent6"/>
                </a:solidFill>
              </a:rPr>
              <a:t>Dgesco</a:t>
            </a:r>
            <a:r>
              <a:rPr lang="fr-FR" sz="1200" b="1" i="1" dirty="0" smtClean="0">
                <a:solidFill>
                  <a:schemeClr val="accent6"/>
                </a:solidFill>
              </a:rPr>
              <a:t>. Exploitation Santé publique France</a:t>
            </a:r>
          </a:p>
        </p:txBody>
      </p:sp>
    </p:spTree>
    <p:extLst>
      <p:ext uri="{BB962C8B-B14F-4D97-AF65-F5344CB8AC3E}">
        <p14:creationId xmlns:p14="http://schemas.microsoft.com/office/powerpoint/2010/main" val="94556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B : Couvertures vaccinales (4)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67544" y="1988840"/>
            <a:ext cx="7704856" cy="36004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u="sng" dirty="0" smtClean="0"/>
              <a:t>enfants CM2, 11 ans </a:t>
            </a:r>
            <a:endParaRPr lang="fr-FR" sz="1600" u="sng" dirty="0"/>
          </a:p>
          <a:p>
            <a:pPr algn="just"/>
            <a:endParaRPr lang="fr-FR" sz="1600" dirty="0" smtClean="0"/>
          </a:p>
          <a:p>
            <a:pPr algn="just"/>
            <a:endParaRPr lang="fr-FR" sz="1600" dirty="0"/>
          </a:p>
          <a:p>
            <a:pPr algn="just"/>
            <a:endParaRPr lang="fr-FR" sz="1600" dirty="0" smtClean="0"/>
          </a:p>
          <a:p>
            <a:pPr algn="just"/>
            <a:endParaRPr lang="fr-FR" sz="1600" dirty="0"/>
          </a:p>
          <a:p>
            <a:pPr algn="just"/>
            <a:endParaRPr lang="fr-FR" sz="16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4644008" y="3468337"/>
            <a:ext cx="449999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i="1" dirty="0" smtClean="0">
                <a:solidFill>
                  <a:schemeClr val="accent6"/>
                </a:solidFill>
              </a:rPr>
              <a:t>Source Drees, </a:t>
            </a:r>
            <a:r>
              <a:rPr lang="fr-FR" sz="1200" i="1" dirty="0" err="1" smtClean="0">
                <a:solidFill>
                  <a:schemeClr val="accent6"/>
                </a:solidFill>
              </a:rPr>
              <a:t>Dgesco</a:t>
            </a:r>
            <a:r>
              <a:rPr lang="fr-FR" sz="1200" i="1" dirty="0" smtClean="0">
                <a:solidFill>
                  <a:schemeClr val="accent6"/>
                </a:solidFill>
              </a:rPr>
              <a:t>. Exploitation Santé publique France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21697"/>
              </p:ext>
            </p:extLst>
          </p:nvPr>
        </p:nvGraphicFramePr>
        <p:xfrm>
          <a:off x="3203848" y="1990921"/>
          <a:ext cx="4968552" cy="1609725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2001-2002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33,1%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2004-2005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38,9%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2007-2008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45,8% [44,2 - 47,4]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2014-2015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45,9% </a:t>
                      </a:r>
                      <a:r>
                        <a:rPr lang="fr-FR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[43,8 - 47,9]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Espace réservé du texte 3"/>
          <p:cNvSpPr txBox="1">
            <a:spLocks/>
          </p:cNvSpPr>
          <p:nvPr/>
        </p:nvSpPr>
        <p:spPr>
          <a:xfrm>
            <a:off x="467544" y="4005064"/>
            <a:ext cx="8352928" cy="36004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3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u="sng" dirty="0" smtClean="0"/>
              <a:t>Adultes en France métropolitaine</a:t>
            </a:r>
            <a:endParaRPr lang="fr-FR" sz="1600" u="sng" cap="none" dirty="0" smtClean="0"/>
          </a:p>
          <a:p>
            <a:r>
              <a:rPr lang="fr-FR" sz="1800" b="0" cap="none" dirty="0" smtClean="0">
                <a:solidFill>
                  <a:schemeClr val="accent6"/>
                </a:solidFill>
              </a:rPr>
              <a:t>			2010  		   </a:t>
            </a:r>
            <a:r>
              <a:rPr lang="fr-FR" sz="1800" cap="none" dirty="0" smtClean="0">
                <a:solidFill>
                  <a:schemeClr val="accent6"/>
                </a:solidFill>
              </a:rPr>
              <a:t>47,0% </a:t>
            </a:r>
            <a:r>
              <a:rPr lang="fr-FR" sz="1800" b="0" cap="none" dirty="0">
                <a:solidFill>
                  <a:schemeClr val="accent6"/>
                </a:solidFill>
              </a:rPr>
              <a:t>[45,9-48,2] </a:t>
            </a:r>
            <a:r>
              <a:rPr lang="fr-FR" sz="1800" b="0" cap="none" dirty="0" smtClean="0">
                <a:solidFill>
                  <a:schemeClr val="accent6"/>
                </a:solidFill>
              </a:rPr>
              <a:t>(déclaratif)</a:t>
            </a:r>
          </a:p>
          <a:p>
            <a:pPr algn="r"/>
            <a:r>
              <a:rPr lang="fr-FR" sz="1200" b="0" cap="none" dirty="0" err="1">
                <a:solidFill>
                  <a:schemeClr val="accent6"/>
                </a:solidFill>
              </a:rPr>
              <a:t>Brouard</a:t>
            </a:r>
            <a:r>
              <a:rPr lang="fr-FR" sz="1200" b="0" cap="none" dirty="0">
                <a:solidFill>
                  <a:schemeClr val="accent6"/>
                </a:solidFill>
              </a:rPr>
              <a:t> C et coll. Bull </a:t>
            </a:r>
            <a:r>
              <a:rPr lang="fr-FR" sz="1200" b="0" cap="none" dirty="0" err="1">
                <a:solidFill>
                  <a:schemeClr val="accent6"/>
                </a:solidFill>
              </a:rPr>
              <a:t>Epidémiol</a:t>
            </a:r>
            <a:r>
              <a:rPr lang="fr-FR" sz="1200" b="0" cap="none" dirty="0">
                <a:solidFill>
                  <a:schemeClr val="accent6"/>
                </a:solidFill>
              </a:rPr>
              <a:t> </a:t>
            </a:r>
            <a:r>
              <a:rPr lang="fr-FR" sz="1200" b="0" cap="none" dirty="0" err="1">
                <a:solidFill>
                  <a:schemeClr val="accent6"/>
                </a:solidFill>
              </a:rPr>
              <a:t>Hebd</a:t>
            </a:r>
            <a:r>
              <a:rPr lang="fr-FR" sz="1200" b="0" cap="none" dirty="0">
                <a:solidFill>
                  <a:schemeClr val="accent6"/>
                </a:solidFill>
              </a:rPr>
              <a:t>, 2012; 29(30):331-338</a:t>
            </a:r>
            <a:r>
              <a:rPr lang="fr-FR" sz="1200" b="0" cap="none" dirty="0" smtClean="0">
                <a:solidFill>
                  <a:schemeClr val="accent6"/>
                </a:solidFill>
              </a:rPr>
              <a:t> </a:t>
            </a:r>
          </a:p>
          <a:p>
            <a:pPr algn="just"/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4060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Hépatite B :</a:t>
            </a:r>
            <a:br>
              <a:rPr lang="fr-FR" dirty="0" smtClean="0"/>
            </a:br>
            <a:r>
              <a:rPr lang="fr-FR" dirty="0" smtClean="0"/>
              <a:t>Couvertures vaccinales (3)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23528" y="1844824"/>
            <a:ext cx="8674078" cy="311371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u="sng" dirty="0" smtClean="0"/>
              <a:t>Couverture vaccinale chez les professionnels de santé, 2009</a:t>
            </a:r>
          </a:p>
          <a:p>
            <a:pPr algn="just"/>
            <a:endParaRPr lang="fr-FR" sz="1600" dirty="0"/>
          </a:p>
          <a:p>
            <a:pPr algn="just"/>
            <a:endParaRPr lang="fr-FR" sz="1600" dirty="0" smtClean="0"/>
          </a:p>
          <a:p>
            <a:pPr algn="just"/>
            <a:endParaRPr lang="fr-FR" sz="1600" dirty="0"/>
          </a:p>
          <a:p>
            <a:pPr algn="just"/>
            <a:endParaRPr lang="fr-FR" sz="1600" dirty="0" smtClean="0"/>
          </a:p>
          <a:p>
            <a:pPr algn="just"/>
            <a:r>
              <a:rPr lang="fr-FR" sz="1200" cap="none" dirty="0" err="1" smtClean="0">
                <a:solidFill>
                  <a:schemeClr val="accent6"/>
                </a:solidFill>
              </a:rPr>
              <a:t>Guthmann</a:t>
            </a:r>
            <a:r>
              <a:rPr lang="fr-FR" sz="1200" cap="none" dirty="0" smtClean="0">
                <a:solidFill>
                  <a:schemeClr val="accent6"/>
                </a:solidFill>
              </a:rPr>
              <a:t> JP et al. Enquête nationale </a:t>
            </a:r>
            <a:r>
              <a:rPr lang="fr-FR" sz="1200" cap="none" dirty="0" err="1">
                <a:solidFill>
                  <a:schemeClr val="accent6"/>
                </a:solidFill>
              </a:rPr>
              <a:t>Vaxisoin</a:t>
            </a:r>
            <a:r>
              <a:rPr lang="fr-FR" sz="1200" cap="none" dirty="0">
                <a:solidFill>
                  <a:schemeClr val="accent6"/>
                </a:solidFill>
              </a:rPr>
              <a:t>, </a:t>
            </a:r>
            <a:r>
              <a:rPr lang="fr-FR" sz="1200" cap="none" dirty="0" smtClean="0">
                <a:solidFill>
                  <a:schemeClr val="accent6"/>
                </a:solidFill>
              </a:rPr>
              <a:t>Etablissement de santé, 2009</a:t>
            </a:r>
            <a:r>
              <a:rPr lang="fr-FR" sz="1200" cap="none" dirty="0">
                <a:solidFill>
                  <a:schemeClr val="accent6"/>
                </a:solidFill>
              </a:rPr>
              <a:t>. Bull </a:t>
            </a:r>
            <a:r>
              <a:rPr lang="fr-FR" sz="1200" cap="none" dirty="0" err="1">
                <a:solidFill>
                  <a:schemeClr val="accent6"/>
                </a:solidFill>
              </a:rPr>
              <a:t>Epidemiol</a:t>
            </a:r>
            <a:r>
              <a:rPr lang="fr-FR" sz="1200" cap="none" dirty="0">
                <a:solidFill>
                  <a:schemeClr val="accent6"/>
                </a:solidFill>
              </a:rPr>
              <a:t> </a:t>
            </a:r>
            <a:r>
              <a:rPr lang="fr-FR" sz="1200" cap="none" dirty="0" err="1">
                <a:solidFill>
                  <a:schemeClr val="accent6"/>
                </a:solidFill>
              </a:rPr>
              <a:t>Hebd</a:t>
            </a:r>
            <a:r>
              <a:rPr lang="fr-FR" sz="1200" cap="none" dirty="0">
                <a:solidFill>
                  <a:schemeClr val="accent6"/>
                </a:solidFill>
              </a:rPr>
              <a:t> 2011; 35-36 :371-6</a:t>
            </a:r>
            <a:r>
              <a:rPr lang="fr-FR" sz="1200" cap="none" dirty="0" smtClean="0">
                <a:solidFill>
                  <a:schemeClr val="accent6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u="sng" dirty="0"/>
              <a:t>Couverture vaccinale chez les </a:t>
            </a:r>
            <a:r>
              <a:rPr lang="fr-FR" sz="1600" u="sng" dirty="0" smtClean="0"/>
              <a:t>étudiants en santé, AP-HP, 2009</a:t>
            </a:r>
            <a:endParaRPr lang="fr-FR" sz="1600" u="sng" dirty="0"/>
          </a:p>
          <a:p>
            <a:pPr algn="just"/>
            <a:endParaRPr lang="fr-FR" sz="1600" dirty="0" smtClean="0"/>
          </a:p>
          <a:p>
            <a:pPr algn="just"/>
            <a:endParaRPr lang="fr-FR" sz="1600" dirty="0"/>
          </a:p>
          <a:p>
            <a:pPr algn="just"/>
            <a:endParaRPr lang="fr-FR" sz="1600" dirty="0" smtClean="0"/>
          </a:p>
          <a:p>
            <a:pPr algn="just"/>
            <a:r>
              <a:rPr lang="fr-FR" sz="1200" cap="none" dirty="0" err="1" smtClean="0">
                <a:solidFill>
                  <a:schemeClr val="accent6"/>
                </a:solidFill>
              </a:rPr>
              <a:t>Loulergue</a:t>
            </a:r>
            <a:r>
              <a:rPr lang="fr-FR" sz="1200" cap="none" dirty="0" smtClean="0">
                <a:solidFill>
                  <a:schemeClr val="accent6"/>
                </a:solidFill>
              </a:rPr>
              <a:t> P et al. </a:t>
            </a:r>
            <a:r>
              <a:rPr lang="fr-FR" sz="1200" cap="none" dirty="0">
                <a:solidFill>
                  <a:schemeClr val="accent6"/>
                </a:solidFill>
              </a:rPr>
              <a:t>Enquête STUDYVAX, </a:t>
            </a:r>
            <a:r>
              <a:rPr lang="fr-FR" sz="1200" cap="none" dirty="0" smtClean="0">
                <a:solidFill>
                  <a:schemeClr val="accent6"/>
                </a:solidFill>
              </a:rPr>
              <a:t>2009. Bull </a:t>
            </a:r>
            <a:r>
              <a:rPr lang="fr-FR" sz="1200" cap="none" dirty="0" err="1">
                <a:solidFill>
                  <a:schemeClr val="accent6"/>
                </a:solidFill>
              </a:rPr>
              <a:t>Epidemiol</a:t>
            </a:r>
            <a:r>
              <a:rPr lang="fr-FR" sz="1200" cap="none" dirty="0">
                <a:solidFill>
                  <a:schemeClr val="accent6"/>
                </a:solidFill>
              </a:rPr>
              <a:t> </a:t>
            </a:r>
            <a:r>
              <a:rPr lang="fr-FR" sz="1200" cap="none" dirty="0" err="1">
                <a:solidFill>
                  <a:schemeClr val="accent6"/>
                </a:solidFill>
              </a:rPr>
              <a:t>Hebd</a:t>
            </a:r>
            <a:r>
              <a:rPr lang="fr-FR" sz="1200" cap="none" dirty="0">
                <a:solidFill>
                  <a:schemeClr val="accent6"/>
                </a:solidFill>
              </a:rPr>
              <a:t> 2011;35-36:376.</a:t>
            </a:r>
          </a:p>
          <a:p>
            <a:pPr algn="just"/>
            <a:endParaRPr lang="fr-FR" sz="1600" dirty="0" smtClean="0"/>
          </a:p>
          <a:p>
            <a:pPr algn="just"/>
            <a:endParaRPr lang="fr-FR" sz="1600" dirty="0"/>
          </a:p>
          <a:p>
            <a:pPr algn="just"/>
            <a:endParaRPr lang="fr-FR" sz="1600" dirty="0" smtClean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77287"/>
              </p:ext>
            </p:extLst>
          </p:nvPr>
        </p:nvGraphicFramePr>
        <p:xfrm>
          <a:off x="395536" y="2420888"/>
          <a:ext cx="8064896" cy="991662"/>
        </p:xfrm>
        <a:graphic>
          <a:graphicData uri="http://schemas.openxmlformats.org/drawingml/2006/table">
            <a:tbl>
              <a:tblPr/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3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Soignants</a:t>
                      </a:r>
                    </a:p>
                  </a:txBody>
                  <a:tcPr marL="8151" marR="8151" marT="81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Médecins</a:t>
                      </a:r>
                    </a:p>
                  </a:txBody>
                  <a:tcPr marL="8151" marR="8151" marT="8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Infirmiers</a:t>
                      </a:r>
                    </a:p>
                  </a:txBody>
                  <a:tcPr marL="8151" marR="8151" marT="8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Sages-femmes</a:t>
                      </a:r>
                    </a:p>
                  </a:txBody>
                  <a:tcPr marL="8151" marR="8151" marT="8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Aides-soignants</a:t>
                      </a:r>
                    </a:p>
                  </a:txBody>
                  <a:tcPr marL="8151" marR="8151" marT="81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151" marR="8151" marT="8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06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Couverture hépatite B 3 doses </a:t>
                      </a:r>
                    </a:p>
                  </a:txBody>
                  <a:tcPr marL="8151" marR="8151" marT="81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76,8 % [45,6-92,9]</a:t>
                      </a:r>
                    </a:p>
                  </a:txBody>
                  <a:tcPr marL="8151" marR="8151" marT="8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90,9 % [80,6-96,1]</a:t>
                      </a:r>
                    </a:p>
                  </a:txBody>
                  <a:tcPr marL="8151" marR="8151" marT="81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77,7% 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68,6-84,6]</a:t>
                      </a:r>
                    </a:p>
                  </a:txBody>
                  <a:tcPr marL="8151" marR="8151" marT="81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95,9% [89,4-98,5]</a:t>
                      </a:r>
                    </a:p>
                  </a:txBody>
                  <a:tcPr marL="8151" marR="8151" marT="81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91,7% 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87,7-94,4]</a:t>
                      </a:r>
                    </a:p>
                  </a:txBody>
                  <a:tcPr marL="8151" marR="8151" marT="8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714216"/>
              </p:ext>
            </p:extLst>
          </p:nvPr>
        </p:nvGraphicFramePr>
        <p:xfrm>
          <a:off x="395536" y="4725144"/>
          <a:ext cx="7163048" cy="994410"/>
        </p:xfrm>
        <a:graphic>
          <a:graphicData uri="http://schemas.openxmlformats.org/drawingml/2006/table">
            <a:tbl>
              <a:tblPr/>
              <a:tblGrid>
                <a:gridCol w="2232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43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Etudiants en santé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Médecins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Infirmiers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Sages-femmes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Couverture hépatite B 3 doses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92,9% 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86,6-96,4]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88,4% 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80,7-93,3]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94,9% 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81,4-98,8]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91,8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[ 88,4-94,2]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4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/>
              <a:t>Hépatite B : Couverture vaccinale</a:t>
            </a:r>
            <a:br>
              <a:rPr lang="fr-FR" dirty="0"/>
            </a:br>
            <a:r>
              <a:rPr lang="fr-FR" dirty="0"/>
              <a:t>HSH - Etude Prevagay 2015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891"/>
              </p:ext>
            </p:extLst>
          </p:nvPr>
        </p:nvGraphicFramePr>
        <p:xfrm>
          <a:off x="342341" y="2416813"/>
          <a:ext cx="8118091" cy="126555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5258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70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IC 95%</a:t>
                      </a:r>
                      <a:endParaRPr lang="fr-FR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47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Vaccination </a:t>
                      </a:r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contre l'hépatite B (déclaration)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[60,0-65,9</a:t>
                      </a:r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47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non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[19,7-25,0]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47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 sait 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[12,6-17,4]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47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HSH VIH +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dirty="0" smtClean="0"/>
                        <a:t>65,2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[57,6-72,1] 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42341" y="1937406"/>
            <a:ext cx="784867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fontAlgn="b"/>
            <a:r>
              <a:rPr lang="fr-FR" sz="1600" b="1" u="sng" cap="all" dirty="0">
                <a:solidFill>
                  <a:schemeClr val="tx2"/>
                </a:solidFill>
              </a:rPr>
              <a:t>Couverture vaccinale chez HSH, </a:t>
            </a:r>
            <a:r>
              <a:rPr lang="fr-F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déclaratives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42341" y="3884773"/>
            <a:ext cx="8674078" cy="2160240"/>
          </a:xfrm>
        </p:spPr>
        <p:txBody>
          <a:bodyPr/>
          <a:lstStyle/>
          <a:p>
            <a:pPr algn="just"/>
            <a:r>
              <a:rPr lang="fr-FR" sz="1800" cap="none" dirty="0" smtClean="0"/>
              <a:t>Vaccination contre l’hépatite B  </a:t>
            </a:r>
            <a:r>
              <a:rPr lang="fr-FR" sz="1600" b="0" cap="none" dirty="0">
                <a:solidFill>
                  <a:schemeClr val="tx1"/>
                </a:solidFill>
              </a:rPr>
              <a:t>a</a:t>
            </a:r>
            <a:r>
              <a:rPr lang="fr-FR" sz="1600" b="0" cap="none" dirty="0" smtClean="0">
                <a:solidFill>
                  <a:schemeClr val="tx1"/>
                </a:solidFill>
              </a:rPr>
              <a:t>ssocié notamment à (analyse multivariée) : </a:t>
            </a:r>
          </a:p>
          <a:p>
            <a:pPr lvl="1" algn="just"/>
            <a:r>
              <a:rPr lang="fr-FR" sz="1600" dirty="0" smtClean="0"/>
              <a:t>Réalisation d’études </a:t>
            </a:r>
            <a:r>
              <a:rPr lang="fr-FR" sz="1600" dirty="0"/>
              <a:t>supérieures, </a:t>
            </a:r>
            <a:r>
              <a:rPr lang="fr-FR" sz="1600" dirty="0" smtClean="0"/>
              <a:t>aisance financière, antécédent d’IST dans </a:t>
            </a:r>
            <a:r>
              <a:rPr lang="fr-FR" sz="1600" dirty="0"/>
              <a:t>l’année, </a:t>
            </a:r>
            <a:endParaRPr lang="fr-FR" sz="1600" dirty="0" smtClean="0"/>
          </a:p>
          <a:p>
            <a:pPr lvl="1" algn="just"/>
            <a:r>
              <a:rPr lang="fr-FR" sz="1600" dirty="0" smtClean="0"/>
              <a:t>être </a:t>
            </a:r>
            <a:r>
              <a:rPr lang="fr-FR" sz="1600" dirty="0"/>
              <a:t>ARN VHC </a:t>
            </a:r>
            <a:r>
              <a:rPr lang="fr-FR" sz="1600" dirty="0" smtClean="0"/>
              <a:t>+, dépistage pour </a:t>
            </a:r>
            <a:r>
              <a:rPr lang="fr-FR" sz="1600" dirty="0"/>
              <a:t>le VHC dans l’année, </a:t>
            </a:r>
            <a:r>
              <a:rPr lang="fr-FR" sz="1600" dirty="0" smtClean="0"/>
              <a:t>vaccination </a:t>
            </a:r>
            <a:r>
              <a:rPr lang="fr-FR" sz="1600" dirty="0"/>
              <a:t>contre le méningocoque </a:t>
            </a:r>
            <a:r>
              <a:rPr lang="fr-FR" sz="1600" dirty="0" smtClean="0"/>
              <a:t>C</a:t>
            </a:r>
          </a:p>
          <a:p>
            <a:pPr algn="just"/>
            <a:r>
              <a:rPr lang="fr-FR" sz="1800" cap="none" dirty="0" smtClean="0"/>
              <a:t>Comparaisons</a:t>
            </a:r>
          </a:p>
          <a:p>
            <a:pPr lvl="1" algn="just"/>
            <a:r>
              <a:rPr lang="fr-FR" sz="1600" dirty="0" smtClean="0"/>
              <a:t>Population France métropolitaine, 2010 : 47% [45,9-48,2] des adultes vaccinés (déclaration) </a:t>
            </a:r>
            <a:r>
              <a:rPr lang="fr-FR" sz="1600" baseline="30000" dirty="0" smtClean="0"/>
              <a:t>[1]</a:t>
            </a:r>
          </a:p>
          <a:p>
            <a:pPr lvl="1" algn="just"/>
            <a:r>
              <a:rPr lang="fr-FR" sz="1600" dirty="0" err="1" smtClean="0"/>
              <a:t>Prévagay</a:t>
            </a:r>
            <a:r>
              <a:rPr lang="fr-FR" sz="1600" dirty="0" smtClean="0"/>
              <a:t> 2009 </a:t>
            </a:r>
            <a:r>
              <a:rPr lang="fr-FR" sz="1600" baseline="30000" dirty="0" smtClean="0"/>
              <a:t>[2] </a:t>
            </a:r>
            <a:r>
              <a:rPr lang="fr-FR" sz="1600" dirty="0" smtClean="0"/>
              <a:t>: CV stable</a:t>
            </a:r>
          </a:p>
        </p:txBody>
      </p:sp>
      <p:sp>
        <p:nvSpPr>
          <p:cNvPr id="8" name="ZoneTexte 2"/>
          <p:cNvSpPr txBox="1"/>
          <p:nvPr/>
        </p:nvSpPr>
        <p:spPr>
          <a:xfrm>
            <a:off x="342340" y="6165304"/>
            <a:ext cx="7974075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/>
              <a:t>Vaux S, Chevaliez S, </a:t>
            </a:r>
            <a:r>
              <a:rPr lang="fr-FR" sz="1000" dirty="0" err="1"/>
              <a:t>Saboni</a:t>
            </a:r>
            <a:r>
              <a:rPr lang="fr-FR" sz="1000" dirty="0"/>
              <a:t> L, Sauvage C, </a:t>
            </a:r>
            <a:r>
              <a:rPr lang="fr-FR" sz="1000" dirty="0" err="1"/>
              <a:t>Sommen</a:t>
            </a:r>
            <a:r>
              <a:rPr lang="fr-FR" sz="1000" dirty="0"/>
              <a:t> C, Alexandre A, </a:t>
            </a:r>
            <a:r>
              <a:rPr lang="fr-FR" sz="1000" i="1" dirty="0"/>
              <a:t>et al</a:t>
            </a:r>
            <a:r>
              <a:rPr lang="fr-FR" sz="1000" dirty="0" smtClean="0"/>
              <a:t>. Bull </a:t>
            </a:r>
            <a:r>
              <a:rPr lang="fr-FR" sz="1000" dirty="0" err="1"/>
              <a:t>Epidémiol</a:t>
            </a:r>
            <a:r>
              <a:rPr lang="fr-FR" sz="1000" dirty="0"/>
              <a:t> </a:t>
            </a:r>
            <a:r>
              <a:rPr lang="fr-FR" sz="1000" dirty="0" err="1"/>
              <a:t>Hebd</a:t>
            </a:r>
            <a:r>
              <a:rPr lang="fr-FR" sz="1000" dirty="0"/>
              <a:t>. 2018;(11):195-203. </a:t>
            </a:r>
            <a:r>
              <a:rPr lang="fr-FR" sz="1000" dirty="0">
                <a:hlinkClick r:id="rId3"/>
              </a:rPr>
              <a:t>http://invs.santepubliquefrance.fr/beh/2018/11/2018_11_2.html</a:t>
            </a:r>
            <a:endParaRPr lang="fr-FR" sz="1000" dirty="0"/>
          </a:p>
          <a:p>
            <a:r>
              <a:rPr lang="fr-FR" sz="1000" dirty="0" smtClean="0"/>
              <a:t>[</a:t>
            </a:r>
            <a:r>
              <a:rPr lang="fr-FR" sz="1000" dirty="0"/>
              <a:t>1] </a:t>
            </a:r>
            <a:r>
              <a:rPr lang="fr-FR" sz="1000" dirty="0" err="1"/>
              <a:t>Brouard</a:t>
            </a:r>
            <a:r>
              <a:rPr lang="fr-FR" sz="1000" dirty="0"/>
              <a:t> C et coll. Bull </a:t>
            </a:r>
            <a:r>
              <a:rPr lang="fr-FR" sz="1000" dirty="0" err="1"/>
              <a:t>Epidémiol</a:t>
            </a:r>
            <a:r>
              <a:rPr lang="fr-FR" sz="1000" dirty="0"/>
              <a:t> </a:t>
            </a:r>
            <a:r>
              <a:rPr lang="fr-FR" sz="1000" dirty="0" err="1" smtClean="0"/>
              <a:t>Hebd</a:t>
            </a:r>
            <a:r>
              <a:rPr lang="fr-FR" sz="1000" dirty="0" smtClean="0"/>
              <a:t>, </a:t>
            </a:r>
            <a:r>
              <a:rPr lang="fr-FR" sz="1000" dirty="0"/>
              <a:t>2012; 29(30):331-338 </a:t>
            </a:r>
            <a:r>
              <a:rPr lang="fr-FR" sz="1000" dirty="0" smtClean="0"/>
              <a:t> [</a:t>
            </a:r>
            <a:r>
              <a:rPr lang="fr-FR" sz="1000" dirty="0"/>
              <a:t>2] Sauvage </a:t>
            </a:r>
            <a:r>
              <a:rPr lang="fr-FR" sz="1000" dirty="0" smtClean="0"/>
              <a:t>C et coll. </a:t>
            </a:r>
            <a:r>
              <a:rPr lang="fr-FR" sz="1000" dirty="0"/>
              <a:t>Bull </a:t>
            </a:r>
            <a:r>
              <a:rPr lang="fr-FR" sz="1000" dirty="0" err="1"/>
              <a:t>Epidémiol</a:t>
            </a:r>
            <a:r>
              <a:rPr lang="fr-FR" sz="1000" dirty="0"/>
              <a:t> </a:t>
            </a:r>
            <a:r>
              <a:rPr lang="fr-FR" sz="1000" dirty="0" err="1"/>
              <a:t>Hebd</a:t>
            </a:r>
            <a:r>
              <a:rPr lang="fr-FR" sz="1000" dirty="0"/>
              <a:t>. 2015;(19-20):353-9.</a:t>
            </a:r>
            <a:endParaRPr lang="fr-FR" sz="10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1520" y="2060848"/>
            <a:ext cx="8496943" cy="3987823"/>
          </a:xfrm>
        </p:spPr>
        <p:txBody>
          <a:bodyPr/>
          <a:lstStyle/>
          <a:p>
            <a:r>
              <a:rPr lang="fr-FR" sz="1800" dirty="0" smtClean="0"/>
              <a:t>CV insuffisante chez les HSH dans la majorité des </a:t>
            </a:r>
            <a:r>
              <a:rPr lang="fr-FR" sz="1800" dirty="0"/>
              <a:t>sous-groupes ciblés par les </a:t>
            </a:r>
            <a:r>
              <a:rPr lang="fr-FR" sz="1800" dirty="0" smtClean="0"/>
              <a:t>recommandations</a:t>
            </a:r>
          </a:p>
          <a:p>
            <a:pPr lvl="1"/>
            <a:r>
              <a:rPr lang="fr-FR" sz="1600" b="1" dirty="0" smtClean="0"/>
              <a:t>Recommandations de 2015</a:t>
            </a:r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Sujets avec partenaires multiples (&gt; 10 en 12 mois) 	66,1% [61,6 – 70,2]	   	</a:t>
            </a:r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Usagers de drogues par voie parentérale* 		82,2% [58,9-93,7]       </a:t>
            </a:r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Sujets séropositifs pour le VIH  			65,2% [57,6-72,1]       </a:t>
            </a:r>
          </a:p>
          <a:p>
            <a:pPr lvl="1"/>
            <a:endParaRPr lang="fr-FR" sz="1600" b="1" dirty="0" smtClean="0"/>
          </a:p>
          <a:p>
            <a:pPr lvl="1"/>
            <a:r>
              <a:rPr lang="fr-FR" sz="1600" b="1" dirty="0" smtClean="0"/>
              <a:t>Recommandations de 2018 [1]</a:t>
            </a:r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HSH ayant eu une IST récente 			71,9% [65,4-77,6]	    	</a:t>
            </a:r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Usagers </a:t>
            </a:r>
            <a:r>
              <a:rPr lang="fr-FR" sz="1600" dirty="0"/>
              <a:t>de drogues par voie intranasale </a:t>
            </a:r>
            <a:r>
              <a:rPr lang="fr-FR" sz="1600" dirty="0" smtClean="0"/>
              <a:t>		69,4</a:t>
            </a:r>
            <a:r>
              <a:rPr lang="fr-FR" sz="1600" dirty="0"/>
              <a:t>% </a:t>
            </a:r>
            <a:r>
              <a:rPr lang="fr-FR" sz="1600" dirty="0" smtClean="0"/>
              <a:t>[62,3-75,7</a:t>
            </a:r>
            <a:r>
              <a:rPr lang="fr-FR" sz="1600" dirty="0"/>
              <a:t>] </a:t>
            </a:r>
            <a:r>
              <a:rPr lang="fr-FR" sz="1600" dirty="0" smtClean="0"/>
              <a:t>       </a:t>
            </a:r>
            <a:endParaRPr lang="fr-FR" sz="1600" dirty="0"/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Sujets VHC + (ARN VHC +) 			90,1% [74,5 – 97,0]     </a:t>
            </a:r>
          </a:p>
          <a:p>
            <a:pPr lvl="1"/>
            <a:r>
              <a:rPr lang="fr-FR" sz="1600" dirty="0" smtClean="0"/>
              <a:t>	</a:t>
            </a:r>
            <a:endParaRPr lang="fr-FR" sz="1400" dirty="0"/>
          </a:p>
        </p:txBody>
      </p:sp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/>
              <a:t>Hépatite B : </a:t>
            </a:r>
            <a:r>
              <a:rPr lang="fr-FR" dirty="0" smtClean="0"/>
              <a:t>Couverture </a:t>
            </a:r>
            <a:r>
              <a:rPr lang="fr-FR" dirty="0"/>
              <a:t>vaccinale</a:t>
            </a:r>
            <a:br>
              <a:rPr lang="fr-FR" dirty="0"/>
            </a:br>
            <a:r>
              <a:rPr lang="fr-FR" dirty="0"/>
              <a:t>HSH - </a:t>
            </a:r>
            <a:r>
              <a:rPr lang="fr-FR" dirty="0" smtClean="0"/>
              <a:t>Etude </a:t>
            </a:r>
            <a:r>
              <a:rPr lang="fr-FR" dirty="0"/>
              <a:t>Prevagay </a:t>
            </a:r>
            <a:r>
              <a:rPr lang="fr-FR" dirty="0" smtClean="0"/>
              <a:t>2015 (2)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1363" y="5966714"/>
            <a:ext cx="784867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 smtClean="0">
                <a:solidFill>
                  <a:schemeClr val="accent6"/>
                </a:solidFill>
              </a:rPr>
              <a:t>* E</a:t>
            </a:r>
            <a:r>
              <a:rPr lang="fr-FR" sz="1400" dirty="0" smtClean="0"/>
              <a:t>n </a:t>
            </a:r>
            <a:r>
              <a:rPr lang="fr-FR" sz="1400" dirty="0"/>
              <a:t>contexte sexuel pendant </a:t>
            </a:r>
            <a:r>
              <a:rPr lang="fr-FR" sz="1400" dirty="0" smtClean="0"/>
              <a:t>les 12 derniers mois	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520" y="6525344"/>
            <a:ext cx="8108360" cy="2000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 smtClean="0">
                <a:solidFill>
                  <a:schemeClr val="accent6"/>
                </a:solidFill>
              </a:rPr>
              <a:t>[1] Calendrier </a:t>
            </a:r>
            <a:r>
              <a:rPr lang="fr-FR" sz="1300" dirty="0">
                <a:solidFill>
                  <a:schemeClr val="accent6"/>
                </a:solidFill>
              </a:rPr>
              <a:t>vaccinal 2018 : http://solidarites-sante.gouv.fr/IMG/pdf/calendrier_vaccinations_2018.pdf </a:t>
            </a:r>
            <a:endParaRPr lang="fr-FR" sz="13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1520" y="2060848"/>
            <a:ext cx="8496943" cy="4608512"/>
          </a:xfrm>
          <a:solidFill>
            <a:schemeClr val="bg1"/>
          </a:solidFill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u="sng" dirty="0" smtClean="0"/>
              <a:t>Couverture vaccinale chez les UD en CSAPA,</a:t>
            </a:r>
            <a:r>
              <a:rPr lang="fr-FR" sz="1600" dirty="0" smtClean="0"/>
              <a:t> </a:t>
            </a:r>
            <a:r>
              <a:rPr lang="fr-FR" sz="1600" b="0" cap="none" dirty="0" smtClean="0"/>
              <a:t>déclaratif</a:t>
            </a:r>
            <a:r>
              <a:rPr lang="fr-FR" sz="1600" b="0" dirty="0" smtClean="0">
                <a:solidFill>
                  <a:schemeClr val="accent6"/>
                </a:solidFill>
              </a:rPr>
              <a:t>	</a:t>
            </a:r>
          </a:p>
          <a:p>
            <a:pPr fontAlgn="ctr"/>
            <a:r>
              <a:rPr lang="fr-FR" sz="1600" b="0" dirty="0">
                <a:solidFill>
                  <a:schemeClr val="accent6"/>
                </a:solidFill>
              </a:rPr>
              <a:t>	</a:t>
            </a:r>
            <a:r>
              <a:rPr lang="fr-FR" sz="1600" b="0" dirty="0" smtClean="0">
                <a:solidFill>
                  <a:schemeClr val="accent6"/>
                </a:solidFill>
              </a:rPr>
              <a:t>	2007</a:t>
            </a:r>
            <a:r>
              <a:rPr lang="fr-FR" sz="1600" b="0" dirty="0">
                <a:solidFill>
                  <a:schemeClr val="accent6"/>
                </a:solidFill>
              </a:rPr>
              <a:t>	</a:t>
            </a:r>
            <a:r>
              <a:rPr lang="fr-FR" sz="1600" b="0" dirty="0" smtClean="0">
                <a:solidFill>
                  <a:schemeClr val="accent6"/>
                </a:solidFill>
              </a:rPr>
              <a:t>52%</a:t>
            </a:r>
            <a:endParaRPr lang="fr-FR" sz="1600" b="0" dirty="0">
              <a:solidFill>
                <a:schemeClr val="accent6"/>
              </a:solidFill>
            </a:endParaRPr>
          </a:p>
          <a:p>
            <a:pPr fontAlgn="ctr"/>
            <a:r>
              <a:rPr lang="fr-FR" sz="1600" b="0" dirty="0" smtClean="0">
                <a:solidFill>
                  <a:schemeClr val="accent6"/>
                </a:solidFill>
              </a:rPr>
              <a:t>		2010</a:t>
            </a:r>
            <a:r>
              <a:rPr lang="fr-FR" sz="1600" b="0" dirty="0">
                <a:solidFill>
                  <a:schemeClr val="accent6"/>
                </a:solidFill>
              </a:rPr>
              <a:t>	</a:t>
            </a:r>
            <a:r>
              <a:rPr lang="fr-FR" sz="1600" b="0" dirty="0" smtClean="0">
                <a:solidFill>
                  <a:schemeClr val="accent6"/>
                </a:solidFill>
              </a:rPr>
              <a:t>57%</a:t>
            </a:r>
            <a:endParaRPr lang="fr-FR" sz="1600" b="0" dirty="0">
              <a:solidFill>
                <a:schemeClr val="accent6"/>
              </a:solidFill>
            </a:endParaRPr>
          </a:p>
          <a:p>
            <a:pPr fontAlgn="ctr"/>
            <a:r>
              <a:rPr lang="fr-FR" sz="1600" b="0" dirty="0" smtClean="0">
                <a:solidFill>
                  <a:schemeClr val="accent6"/>
                </a:solidFill>
              </a:rPr>
              <a:t>		2014</a:t>
            </a:r>
            <a:r>
              <a:rPr lang="fr-FR" sz="1600" b="0" dirty="0">
                <a:solidFill>
                  <a:schemeClr val="accent6"/>
                </a:solidFill>
              </a:rPr>
              <a:t>	</a:t>
            </a:r>
            <a:r>
              <a:rPr lang="fr-FR" sz="1600" b="0" dirty="0" smtClean="0">
                <a:solidFill>
                  <a:schemeClr val="accent6"/>
                </a:solidFill>
              </a:rPr>
              <a:t>59%</a:t>
            </a:r>
            <a:endParaRPr lang="fr-FR" sz="1600" b="0" dirty="0">
              <a:solidFill>
                <a:schemeClr val="accent6"/>
              </a:solidFill>
            </a:endParaRPr>
          </a:p>
          <a:p>
            <a:pPr fontAlgn="ctr"/>
            <a:r>
              <a:rPr lang="fr-FR" sz="1600" b="0" dirty="0" smtClean="0">
                <a:solidFill>
                  <a:schemeClr val="accent6"/>
                </a:solidFill>
              </a:rPr>
              <a:t>		2015</a:t>
            </a:r>
            <a:r>
              <a:rPr lang="fr-FR" sz="1600" b="0" dirty="0">
                <a:solidFill>
                  <a:schemeClr val="accent6"/>
                </a:solidFill>
              </a:rPr>
              <a:t>	</a:t>
            </a:r>
            <a:r>
              <a:rPr lang="fr-FR" sz="1600" b="0" dirty="0" smtClean="0">
                <a:solidFill>
                  <a:schemeClr val="accent6"/>
                </a:solidFill>
              </a:rPr>
              <a:t>59%</a:t>
            </a:r>
          </a:p>
          <a:p>
            <a:pPr marL="285750" indent="-285750" fontAlgn="b">
              <a:buFont typeface="Wingdings" panose="05000000000000000000" pitchFamily="2" charset="2"/>
              <a:buChar char="ü"/>
            </a:pPr>
            <a:r>
              <a:rPr lang="fr-FR" sz="1600" u="sng" dirty="0" smtClean="0"/>
              <a:t>Couverture </a:t>
            </a:r>
            <a:r>
              <a:rPr lang="fr-FR" sz="1600" u="sng" dirty="0"/>
              <a:t>vaccinale chez les UD </a:t>
            </a:r>
            <a:r>
              <a:rPr lang="fr-FR" sz="1600" u="sng" dirty="0" smtClean="0"/>
              <a:t>en CAARUD,</a:t>
            </a:r>
            <a:r>
              <a:rPr lang="fr-FR" sz="1600" dirty="0" smtClean="0"/>
              <a:t> </a:t>
            </a:r>
            <a:r>
              <a:rPr lang="fr-FR" sz="1600" b="0" cap="none" dirty="0"/>
              <a:t>déclaratif</a:t>
            </a:r>
          </a:p>
          <a:p>
            <a:pPr fontAlgn="b"/>
            <a:r>
              <a:rPr lang="fr-FR" sz="1600" b="0" dirty="0">
                <a:solidFill>
                  <a:schemeClr val="accent6"/>
                </a:solidFill>
              </a:rPr>
              <a:t>	</a:t>
            </a:r>
            <a:r>
              <a:rPr lang="fr-FR" sz="1600" b="0" dirty="0" smtClean="0">
                <a:solidFill>
                  <a:schemeClr val="accent6"/>
                </a:solidFill>
              </a:rPr>
              <a:t>	2012	56%</a:t>
            </a:r>
          </a:p>
          <a:p>
            <a:pPr marL="285750" indent="-285750" fontAlgn="b">
              <a:buFont typeface="Wingdings" panose="05000000000000000000" pitchFamily="2" charset="2"/>
              <a:buChar char="ü"/>
            </a:pPr>
            <a:r>
              <a:rPr lang="fr-FR" sz="1600" u="sng" dirty="0" smtClean="0"/>
              <a:t>Couverture </a:t>
            </a:r>
            <a:r>
              <a:rPr lang="fr-FR" sz="1600" u="sng" dirty="0"/>
              <a:t>vaccinale chez les UD </a:t>
            </a:r>
            <a:r>
              <a:rPr lang="fr-FR" sz="1600" u="sng" dirty="0" smtClean="0"/>
              <a:t>enquête Coquelicot, 2011-2013</a:t>
            </a:r>
            <a:endParaRPr lang="fr-FR" sz="1600" b="0" cap="none" dirty="0"/>
          </a:p>
          <a:p>
            <a:pPr fontAlgn="b"/>
            <a:r>
              <a:rPr lang="fr-FR" sz="1600" b="0" dirty="0">
                <a:solidFill>
                  <a:schemeClr val="accent6"/>
                </a:solidFill>
              </a:rPr>
              <a:t>		2012	</a:t>
            </a:r>
            <a:r>
              <a:rPr lang="fr-FR" sz="1600" b="0" dirty="0" smtClean="0">
                <a:solidFill>
                  <a:schemeClr val="accent6"/>
                </a:solidFill>
              </a:rPr>
              <a:t>60,9% [56,2 – 65,4</a:t>
            </a:r>
            <a:r>
              <a:rPr lang="fr-FR" sz="1600" b="0" dirty="0">
                <a:solidFill>
                  <a:schemeClr val="accent6"/>
                </a:solidFill>
              </a:rPr>
              <a:t>] </a:t>
            </a:r>
            <a:endParaRPr lang="fr-FR" sz="1600" b="0" dirty="0" smtClean="0">
              <a:solidFill>
                <a:schemeClr val="accent6"/>
              </a:solidFill>
            </a:endParaRPr>
          </a:p>
          <a:p>
            <a:pPr algn="r" fontAlgn="b"/>
            <a:r>
              <a:rPr lang="fr-FR" sz="1400" b="0" cap="none" dirty="0" smtClean="0">
                <a:solidFill>
                  <a:schemeClr val="accent6"/>
                </a:solidFill>
              </a:rPr>
              <a:t>(</a:t>
            </a:r>
            <a:r>
              <a:rPr lang="fr-FR" sz="1400" b="0" cap="none" dirty="0">
                <a:solidFill>
                  <a:schemeClr val="accent6"/>
                </a:solidFill>
              </a:rPr>
              <a:t>Exclusion de ceux ne connaissant pas leur </a:t>
            </a:r>
            <a:r>
              <a:rPr lang="fr-FR" sz="1400" b="0" cap="none" dirty="0" smtClean="0">
                <a:solidFill>
                  <a:schemeClr val="accent6"/>
                </a:solidFill>
              </a:rPr>
              <a:t>statut)</a:t>
            </a:r>
            <a:endParaRPr lang="fr-FR" sz="1400" b="0" cap="none" dirty="0">
              <a:solidFill>
                <a:schemeClr val="accent6"/>
              </a:solidFill>
            </a:endParaRPr>
          </a:p>
          <a:p>
            <a:pPr fontAlgn="b"/>
            <a:r>
              <a:rPr lang="fr-FR" sz="1400" b="0" dirty="0" smtClean="0">
                <a:solidFill>
                  <a:schemeClr val="accent6"/>
                </a:solidFill>
              </a:rPr>
              <a:t>CSAPA </a:t>
            </a:r>
            <a:r>
              <a:rPr lang="fr-FR" sz="1400" b="0" dirty="0">
                <a:solidFill>
                  <a:schemeClr val="accent6"/>
                </a:solidFill>
              </a:rPr>
              <a:t>: </a:t>
            </a:r>
            <a:r>
              <a:rPr lang="fr-FR" sz="1400" b="0" cap="none" dirty="0">
                <a:solidFill>
                  <a:schemeClr val="accent6"/>
                </a:solidFill>
              </a:rPr>
              <a:t>Centres de soins et d’accompagnement en </a:t>
            </a:r>
            <a:r>
              <a:rPr lang="fr-FR" sz="1400" b="0" cap="none" dirty="0" smtClean="0">
                <a:solidFill>
                  <a:schemeClr val="accent6"/>
                </a:solidFill>
              </a:rPr>
              <a:t>addictologie ;                                                   CAARUD </a:t>
            </a:r>
            <a:r>
              <a:rPr lang="fr-FR" sz="1400" b="0" cap="none" dirty="0">
                <a:solidFill>
                  <a:schemeClr val="accent6"/>
                </a:solidFill>
              </a:rPr>
              <a:t>: Centres d’accueil et d’accompagnement à la réduction des risques</a:t>
            </a:r>
          </a:p>
          <a:p>
            <a:r>
              <a:rPr lang="fr-FR" sz="1600" dirty="0" smtClean="0"/>
              <a:t>	</a:t>
            </a:r>
            <a:endParaRPr lang="fr-FR" sz="1400" dirty="0"/>
          </a:p>
        </p:txBody>
      </p:sp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/>
              <a:t>Hépatite B : </a:t>
            </a:r>
            <a:r>
              <a:rPr lang="fr-FR" dirty="0" smtClean="0"/>
              <a:t>Couverture </a:t>
            </a:r>
            <a:r>
              <a:rPr lang="fr-FR" dirty="0"/>
              <a:t>vaccinale</a:t>
            </a:r>
            <a:br>
              <a:rPr lang="fr-FR" dirty="0"/>
            </a:br>
            <a:r>
              <a:rPr lang="fr-FR" dirty="0" smtClean="0"/>
              <a:t>Usagers de drogues (UD)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80064" y="2508865"/>
            <a:ext cx="8108360" cy="2000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fr-FR" sz="1300" dirty="0" smtClean="0">
                <a:solidFill>
                  <a:schemeClr val="accent6"/>
                </a:solidFill>
              </a:rPr>
              <a:t>Données OFDT, enquêtes RECAP - OFDT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8056" y="4581128"/>
            <a:ext cx="8108360" cy="2000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fr-FR" sz="1300" dirty="0" smtClean="0">
                <a:solidFill>
                  <a:schemeClr val="accent6"/>
                </a:solidFill>
              </a:rPr>
              <a:t>Données OFDT, enquête ENA-CAARUD </a:t>
            </a:r>
          </a:p>
        </p:txBody>
      </p:sp>
    </p:spTree>
    <p:extLst>
      <p:ext uri="{BB962C8B-B14F-4D97-AF65-F5344CB8AC3E}">
        <p14:creationId xmlns:p14="http://schemas.microsoft.com/office/powerpoint/2010/main" val="21056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informations sur les vaccins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42341" y="1937406"/>
            <a:ext cx="784867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fontAlgn="b"/>
            <a:endParaRPr lang="fr-FR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7378" y="5805264"/>
            <a:ext cx="8203054" cy="86409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sz="1600" dirty="0"/>
              <a:t>Vaccination INFO SERVICE : </a:t>
            </a:r>
            <a:r>
              <a:rPr lang="fr-FR" sz="1600" cap="none" dirty="0" smtClean="0">
                <a:solidFill>
                  <a:schemeClr val="tx1"/>
                </a:solidFill>
              </a:rPr>
              <a:t>Espace pour professionnels</a:t>
            </a:r>
          </a:p>
          <a:p>
            <a:pPr algn="ctr"/>
            <a:r>
              <a:rPr lang="fr-FR" sz="1600" cap="none" dirty="0" smtClean="0">
                <a:solidFill>
                  <a:schemeClr val="tx1"/>
                </a:solidFill>
                <a:hlinkClick r:id="rId3"/>
              </a:rPr>
              <a:t>http://</a:t>
            </a:r>
            <a:r>
              <a:rPr lang="fr-FR" sz="1600" cap="none" dirty="0">
                <a:solidFill>
                  <a:schemeClr val="tx1"/>
                </a:solidFill>
                <a:hlinkClick r:id="rId3"/>
              </a:rPr>
              <a:t>professionnels.vaccination-info-service.fr</a:t>
            </a:r>
            <a:r>
              <a:rPr lang="fr-FR" sz="1600" dirty="0">
                <a:solidFill>
                  <a:schemeClr val="tx1"/>
                </a:solidFill>
                <a:hlinkClick r:id="rId3"/>
              </a:rPr>
              <a:t>/</a:t>
            </a:r>
            <a:endParaRPr lang="fr-FR" sz="1600" dirty="0" smtClean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 r="-1073" b="9038"/>
          <a:stretch/>
        </p:blipFill>
        <p:spPr bwMode="auto">
          <a:xfrm>
            <a:off x="679512" y="1937405"/>
            <a:ext cx="7829811" cy="37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5724128" y="1844824"/>
            <a:ext cx="1368152" cy="64807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/>
          <p:nvPr/>
        </p:nvCxnSpPr>
        <p:spPr>
          <a:xfrm flipH="1" flipV="1">
            <a:off x="6840958" y="2420888"/>
            <a:ext cx="864096" cy="792088"/>
          </a:xfrm>
          <a:prstGeom prst="straightConnector1">
            <a:avLst/>
          </a:prstGeom>
          <a:ln w="44450" cmpd="sng">
            <a:solidFill>
              <a:schemeClr val="accent1">
                <a:shade val="95000"/>
                <a:satMod val="105000"/>
                <a:alpha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596336" y="3284984"/>
            <a:ext cx="1368152" cy="60016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b="1" dirty="0" smtClean="0">
                <a:solidFill>
                  <a:schemeClr val="tx2"/>
                </a:solidFill>
              </a:rPr>
              <a:t>Accès professionnel / grand public</a:t>
            </a:r>
          </a:p>
        </p:txBody>
      </p:sp>
    </p:spTree>
    <p:extLst>
      <p:ext uri="{BB962C8B-B14F-4D97-AF65-F5344CB8AC3E}">
        <p14:creationId xmlns:p14="http://schemas.microsoft.com/office/powerpoint/2010/main" val="303985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informations sur les vaccins (2)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42341" y="1937406"/>
            <a:ext cx="784867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fontAlgn="b"/>
            <a:endParaRPr lang="fr-FR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t="4844" r="18684" b="25608"/>
          <a:stretch/>
        </p:blipFill>
        <p:spPr bwMode="auto">
          <a:xfrm>
            <a:off x="755576" y="1836060"/>
            <a:ext cx="7902619" cy="454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7596336" y="2467440"/>
            <a:ext cx="79208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3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1520" y="3429000"/>
            <a:ext cx="8496943" cy="432048"/>
          </a:xfrm>
        </p:spPr>
        <p:txBody>
          <a:bodyPr/>
          <a:lstStyle/>
          <a:p>
            <a:pPr algn="ctr"/>
            <a:r>
              <a:rPr lang="fr-FR" sz="4000" dirty="0" smtClean="0"/>
              <a:t>Prochainement</a:t>
            </a:r>
          </a:p>
        </p:txBody>
      </p:sp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endParaRPr lang="fr-FR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6074659"/>
            <a:ext cx="7848674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endParaRPr lang="en-US" sz="105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1520" y="2060848"/>
            <a:ext cx="8496944" cy="4608512"/>
          </a:xfrm>
          <a:solidFill>
            <a:schemeClr val="bg1"/>
          </a:solidFill>
        </p:spPr>
        <p:txBody>
          <a:bodyPr/>
          <a:lstStyle/>
          <a:p>
            <a:r>
              <a:rPr lang="fr-FR" sz="1800" dirty="0" smtClean="0"/>
              <a:t>France </a:t>
            </a:r>
            <a:r>
              <a:rPr lang="fr-FR" sz="1800" dirty="0" err="1" smtClean="0"/>
              <a:t>metropolitaine</a:t>
            </a:r>
            <a:r>
              <a:rPr lang="fr-FR" sz="1800" dirty="0" smtClean="0"/>
              <a:t> : prévalence en population générale (15-75 ans) - </a:t>
            </a:r>
            <a:r>
              <a:rPr lang="fr-FR" sz="1600" dirty="0" smtClean="0"/>
              <a:t>Etude </a:t>
            </a:r>
            <a:r>
              <a:rPr lang="fr-FR" sz="1600" dirty="0" err="1" smtClean="0"/>
              <a:t>Barotest</a:t>
            </a:r>
            <a:r>
              <a:rPr lang="fr-FR" sz="1600" dirty="0" smtClean="0"/>
              <a:t> 2016</a:t>
            </a:r>
          </a:p>
          <a:p>
            <a:pPr marL="285750" lvl="1" indent="-285750">
              <a:buFontTx/>
              <a:buChar char="-"/>
            </a:pPr>
            <a:r>
              <a:rPr lang="fr-FR" sz="1600" dirty="0"/>
              <a:t>Prévalences VHB, VHC, </a:t>
            </a:r>
            <a:r>
              <a:rPr lang="fr-FR" sz="1600" dirty="0" smtClean="0"/>
              <a:t>VIH</a:t>
            </a:r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6 945 participants, Auto-prélèvements à domicile (buvards) </a:t>
            </a:r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Résultats début 2019</a:t>
            </a:r>
          </a:p>
          <a:p>
            <a:pPr lvl="1"/>
            <a:r>
              <a:rPr lang="fr-FR" sz="1800" b="1" cap="all" dirty="0">
                <a:solidFill>
                  <a:schemeClr val="tx2"/>
                </a:solidFill>
              </a:rPr>
              <a:t>Estimation de l’incidence de l’hépatite B aigue </a:t>
            </a:r>
          </a:p>
          <a:p>
            <a:pPr lvl="1"/>
            <a:r>
              <a:rPr lang="fr-FR" sz="1600" dirty="0" smtClean="0"/>
              <a:t>-    Analyses des données </a:t>
            </a:r>
            <a:r>
              <a:rPr lang="fr-FR" sz="1600" dirty="0" err="1" smtClean="0"/>
              <a:t>Labohep</a:t>
            </a:r>
            <a:r>
              <a:rPr lang="fr-FR" sz="1600" dirty="0" smtClean="0"/>
              <a:t> 2016 </a:t>
            </a:r>
            <a:r>
              <a:rPr lang="fr-FR" sz="1600" dirty="0"/>
              <a:t>	</a:t>
            </a:r>
          </a:p>
          <a:p>
            <a:r>
              <a:rPr lang="fr-FR" sz="1800" dirty="0"/>
              <a:t>Mayotte 2018 : prévalence en population générale (18 – 69 ans)</a:t>
            </a:r>
          </a:p>
          <a:p>
            <a:pPr marL="285750" lvl="1" indent="-285750">
              <a:buFontTx/>
              <a:buChar char="-"/>
            </a:pPr>
            <a:r>
              <a:rPr lang="fr-FR" sz="1600" dirty="0"/>
              <a:t>Prévalences </a:t>
            </a:r>
            <a:r>
              <a:rPr lang="fr-FR" sz="1600" dirty="0" smtClean="0"/>
              <a:t>VHB, VHC et </a:t>
            </a:r>
            <a:r>
              <a:rPr lang="fr-FR" sz="1600" dirty="0"/>
              <a:t>autres IST (VIH, syphilis, gonococcies, </a:t>
            </a:r>
            <a:r>
              <a:rPr lang="fr-FR" sz="1600" dirty="0" smtClean="0"/>
              <a:t>infections à chlamydia</a:t>
            </a:r>
            <a:r>
              <a:rPr lang="fr-FR" sz="1600" dirty="0"/>
              <a:t>)</a:t>
            </a:r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Résultats fin 2019 – 2020</a:t>
            </a:r>
          </a:p>
          <a:p>
            <a:pPr lvl="1"/>
            <a:r>
              <a:rPr lang="fr-FR" sz="1800" b="1" cap="all" dirty="0" smtClean="0">
                <a:solidFill>
                  <a:schemeClr val="tx2"/>
                </a:solidFill>
              </a:rPr>
              <a:t>Usagers de drogues : </a:t>
            </a:r>
            <a:r>
              <a:rPr lang="fr-FR" sz="1800" b="1" cap="all" dirty="0">
                <a:solidFill>
                  <a:schemeClr val="tx2"/>
                </a:solidFill>
              </a:rPr>
              <a:t>Etude  Coquelicot 2019 </a:t>
            </a:r>
          </a:p>
          <a:p>
            <a:pPr marL="285750" lvl="1" indent="-285750">
              <a:buFontTx/>
              <a:buChar char="-"/>
            </a:pPr>
            <a:r>
              <a:rPr lang="fr-FR" sz="1600" dirty="0"/>
              <a:t>Prévalences VHB, VHC, </a:t>
            </a:r>
            <a:r>
              <a:rPr lang="fr-FR" sz="1600" dirty="0" smtClean="0"/>
              <a:t>VIH et incidences VIH et VHC</a:t>
            </a:r>
            <a:endParaRPr lang="fr-FR" sz="1600" dirty="0"/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Collaboration </a:t>
            </a:r>
            <a:r>
              <a:rPr lang="fr-FR" sz="1600" dirty="0"/>
              <a:t>Santé publique France / Inserm-Cermes3 </a:t>
            </a:r>
          </a:p>
          <a:p>
            <a:pPr lvl="1"/>
            <a:r>
              <a:rPr lang="fr-FR" sz="1600" dirty="0"/>
              <a:t>	</a:t>
            </a:r>
          </a:p>
          <a:p>
            <a:pPr marL="285750" lvl="1" indent="-285750">
              <a:buFontTx/>
              <a:buChar char="-"/>
            </a:pPr>
            <a:endParaRPr lang="fr-FR" sz="1600" b="1" dirty="0" smtClean="0"/>
          </a:p>
          <a:p>
            <a:pPr lvl="0"/>
            <a:endParaRPr lang="fr-FR" sz="1000" dirty="0" smtClean="0">
              <a:solidFill>
                <a:srgbClr val="E30056"/>
              </a:solidFill>
            </a:endParaRPr>
          </a:p>
          <a:p>
            <a:pPr lvl="0"/>
            <a:r>
              <a:rPr lang="fr-FR" sz="1600" dirty="0" smtClean="0"/>
              <a:t>	</a:t>
            </a:r>
            <a:endParaRPr lang="fr-FR" sz="1400" dirty="0"/>
          </a:p>
        </p:txBody>
      </p:sp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768554" cy="1143000"/>
          </a:xfrm>
        </p:spPr>
        <p:txBody>
          <a:bodyPr/>
          <a:lstStyle/>
          <a:p>
            <a:r>
              <a:rPr lang="fr-FR" dirty="0" smtClean="0"/>
              <a:t>Principales Etudes en cours ou à venir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1292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hépatite C – activité de </a:t>
            </a:r>
            <a:r>
              <a:rPr lang="fr-FR" dirty="0" smtClean="0"/>
              <a:t>dépistage (2)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95536" y="1955594"/>
            <a:ext cx="8424936" cy="4608511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2"/>
                </a:solidFill>
              </a:rPr>
              <a:t>2/3 des personnes testées sont des </a:t>
            </a:r>
            <a:r>
              <a:rPr lang="fr-FR" sz="1800" dirty="0">
                <a:solidFill>
                  <a:schemeClr val="tx2"/>
                </a:solidFill>
              </a:rPr>
              <a:t>femmes </a:t>
            </a:r>
            <a:r>
              <a:rPr lang="fr-FR" sz="1800" dirty="0"/>
              <a:t>(</a:t>
            </a:r>
            <a:r>
              <a:rPr lang="fr-FR" sz="1800" dirty="0" smtClean="0"/>
              <a:t>2016 : 63%, 2010 : 65%)</a:t>
            </a:r>
            <a:endParaRPr lang="fr-FR" sz="1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Augmentation légèrement plus importante chez les hommes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7544" y="6572699"/>
            <a:ext cx="475252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b="1" i="1" dirty="0">
                <a:solidFill>
                  <a:schemeClr val="accent6"/>
                </a:solidFill>
              </a:rPr>
              <a:t>Source : SNIIRAM SNDS </a:t>
            </a:r>
            <a:r>
              <a:rPr lang="fr-FR" sz="1200" b="1" i="1" dirty="0" smtClean="0">
                <a:solidFill>
                  <a:schemeClr val="accent6"/>
                </a:solidFill>
              </a:rPr>
              <a:t>, exploitation </a:t>
            </a:r>
            <a:r>
              <a:rPr lang="fr-FR" sz="1200" b="1" i="1" dirty="0">
                <a:solidFill>
                  <a:schemeClr val="accent6"/>
                </a:solidFill>
              </a:rPr>
              <a:t>: </a:t>
            </a:r>
            <a:r>
              <a:rPr lang="fr-FR" sz="1200" b="1" i="1" dirty="0" err="1">
                <a:solidFill>
                  <a:schemeClr val="accent6"/>
                </a:solidFill>
              </a:rPr>
              <a:t>SpFrance</a:t>
            </a:r>
            <a:endParaRPr lang="fr-FR" sz="1200" b="1" i="1" dirty="0">
              <a:solidFill>
                <a:schemeClr val="accent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40" y="2780928"/>
            <a:ext cx="4839950" cy="358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6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1520" y="1916832"/>
            <a:ext cx="8892480" cy="4536504"/>
          </a:xfrm>
        </p:spPr>
        <p:txBody>
          <a:bodyPr/>
          <a:lstStyle/>
          <a:p>
            <a:r>
              <a:rPr lang="fr-FR" sz="1800" dirty="0" smtClean="0"/>
              <a:t>Hépatite C </a:t>
            </a:r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Diminutions (2013-2016) : 	- des tests </a:t>
            </a:r>
            <a:r>
              <a:rPr lang="fr-FR" sz="1600" dirty="0" err="1" smtClean="0"/>
              <a:t>Ac</a:t>
            </a:r>
            <a:r>
              <a:rPr lang="fr-FR" sz="1600" dirty="0" smtClean="0"/>
              <a:t> anti-VHC + : - 7%</a:t>
            </a:r>
          </a:p>
          <a:p>
            <a:pPr lvl="2" indent="0">
              <a:buNone/>
            </a:pPr>
            <a:r>
              <a:rPr lang="fr-FR" sz="1600" dirty="0" smtClean="0"/>
              <a:t>			- des personnes en ALD pour hépatite C </a:t>
            </a:r>
            <a:r>
              <a:rPr lang="fr-FR" sz="1600" dirty="0"/>
              <a:t>chronique : </a:t>
            </a:r>
            <a:r>
              <a:rPr lang="fr-FR" sz="1600" dirty="0" smtClean="0"/>
              <a:t>- 12,5%</a:t>
            </a:r>
          </a:p>
          <a:p>
            <a:pPr lvl="2" indent="0">
              <a:buNone/>
            </a:pPr>
            <a:r>
              <a:rPr lang="fr-FR" sz="1600" dirty="0" smtClean="0"/>
              <a:t>	Notamment chez les hommes âgés de 20 à 49 ans : - 30 à 40 %</a:t>
            </a:r>
          </a:p>
          <a:p>
            <a:pPr lvl="2" indent="0">
              <a:buNone/>
            </a:pPr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b="1" dirty="0" smtClean="0"/>
              <a:t>Impact des traitements par AAD de seconde génération </a:t>
            </a:r>
            <a:r>
              <a:rPr lang="fr-FR" sz="1600" dirty="0" smtClean="0"/>
              <a:t>(mesures de réduction des risques)</a:t>
            </a:r>
          </a:p>
          <a:p>
            <a:r>
              <a:rPr lang="fr-FR" sz="1800" dirty="0"/>
              <a:t>Dépistages</a:t>
            </a:r>
          </a:p>
          <a:p>
            <a:pPr marL="285750" lvl="1" indent="-285750">
              <a:buFontTx/>
              <a:buChar char="-"/>
            </a:pPr>
            <a:r>
              <a:rPr lang="fr-FR" sz="1600" dirty="0"/>
              <a:t>En augmentation </a:t>
            </a:r>
            <a:r>
              <a:rPr lang="fr-FR" sz="1600" dirty="0" smtClean="0"/>
              <a:t>régulière avec les années </a:t>
            </a:r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Proportions élevées de personnes infectées chroniques par VHC et VHB méconnaissant leur statut</a:t>
            </a:r>
          </a:p>
          <a:p>
            <a:pPr lvl="1"/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smtClean="0">
                <a:sym typeface="Wingdings" panose="05000000000000000000" pitchFamily="2" charset="2"/>
              </a:rPr>
              <a:t>  </a:t>
            </a:r>
            <a:r>
              <a:rPr lang="fr-FR" sz="1600" dirty="0">
                <a:sym typeface="Wingdings" panose="05000000000000000000" pitchFamily="2" charset="2"/>
              </a:rPr>
              <a:t>R</a:t>
            </a:r>
            <a:r>
              <a:rPr lang="fr-FR" sz="1600" dirty="0" smtClean="0"/>
              <a:t>enforcer les dépistages chez les personnes exposées</a:t>
            </a:r>
          </a:p>
          <a:p>
            <a:r>
              <a:rPr lang="fr-FR" sz="1800" dirty="0" smtClean="0"/>
              <a:t>Vaccination hépatite B</a:t>
            </a:r>
            <a:endParaRPr lang="fr-FR" sz="1800" dirty="0"/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Ne pas négliger la vaccination</a:t>
            </a:r>
            <a:endParaRPr lang="fr-FR" sz="1600" dirty="0"/>
          </a:p>
          <a:p>
            <a:pPr lvl="1"/>
            <a:endParaRPr lang="fr-FR" sz="1600" dirty="0" smtClean="0"/>
          </a:p>
          <a:p>
            <a:pPr lvl="1"/>
            <a:endParaRPr lang="fr-FR" sz="1600" dirty="0" smtClean="0"/>
          </a:p>
          <a:p>
            <a:pPr lvl="1"/>
            <a:endParaRPr lang="fr-FR" sz="1600" dirty="0" smtClean="0"/>
          </a:p>
          <a:p>
            <a:pPr lvl="0"/>
            <a:endParaRPr lang="fr-FR" sz="1000" dirty="0" smtClean="0">
              <a:solidFill>
                <a:srgbClr val="E30056"/>
              </a:solidFill>
            </a:endParaRPr>
          </a:p>
        </p:txBody>
      </p:sp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Points clefs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6230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 smtClean="0"/>
              <a:t>Remerciements</a:t>
            </a:r>
            <a:endParaRPr lang="fr-FR" sz="1800" dirty="0"/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395537" y="2033465"/>
            <a:ext cx="8280920" cy="3843807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3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just">
              <a:buFontTx/>
              <a:buChar char="-"/>
            </a:pPr>
            <a:r>
              <a:rPr lang="fr-FR" sz="1400" b="1" dirty="0" smtClean="0"/>
              <a:t>Sante publique France </a:t>
            </a:r>
            <a:r>
              <a:rPr lang="fr-FR" sz="1400" dirty="0" smtClean="0"/>
              <a:t>: </a:t>
            </a:r>
            <a:r>
              <a:rPr lang="it-IT" sz="1400" dirty="0" smtClean="0"/>
              <a:t>Stella </a:t>
            </a:r>
            <a:r>
              <a:rPr lang="it-IT" sz="1400" dirty="0"/>
              <a:t>Laporal, Corinne Pioche</a:t>
            </a:r>
            <a:r>
              <a:rPr lang="it-IT" sz="1400" dirty="0" smtClean="0"/>
              <a:t>, Cécile </a:t>
            </a:r>
            <a:r>
              <a:rPr lang="it-IT" sz="1400" dirty="0"/>
              <a:t>Brouard, </a:t>
            </a:r>
            <a:r>
              <a:rPr lang="it-IT" sz="1400" dirty="0" smtClean="0"/>
              <a:t>Leïla </a:t>
            </a:r>
            <a:r>
              <a:rPr lang="it-IT" sz="1400" dirty="0"/>
              <a:t>Saboni, Claire Sauvage, Cécile Sommen, Lucie </a:t>
            </a:r>
            <a:r>
              <a:rPr lang="it-IT" sz="1400" dirty="0" smtClean="0"/>
              <a:t>Léon, Marie </a:t>
            </a:r>
            <a:r>
              <a:rPr lang="it-IT" sz="1400" dirty="0"/>
              <a:t>Jauffret Roustide, </a:t>
            </a:r>
            <a:r>
              <a:rPr lang="it-IT" sz="1400" dirty="0" smtClean="0"/>
              <a:t>Annie Velter, </a:t>
            </a:r>
            <a:r>
              <a:rPr lang="it-IT" sz="1400" dirty="0"/>
              <a:t>Laure Fonteneau, Vanina Bousquet </a:t>
            </a:r>
            <a:r>
              <a:rPr lang="it-IT" sz="1400" dirty="0" smtClean="0"/>
              <a:t>, Christine Larsen, </a:t>
            </a:r>
            <a:r>
              <a:rPr lang="it-IT" sz="1400" dirty="0"/>
              <a:t>Hélène Haguy, Mireille </a:t>
            </a:r>
            <a:r>
              <a:rPr lang="it-IT" sz="1400" dirty="0" smtClean="0"/>
              <a:t>Allemand, </a:t>
            </a:r>
            <a:r>
              <a:rPr lang="fr-FR" sz="1400" dirty="0" smtClean="0"/>
              <a:t>Nathalie </a:t>
            </a:r>
            <a:r>
              <a:rPr lang="fr-FR" sz="1400" dirty="0" err="1" smtClean="0"/>
              <a:t>Lydié</a:t>
            </a:r>
            <a:r>
              <a:rPr lang="fr-FR" sz="1400" dirty="0" smtClean="0"/>
              <a:t>, </a:t>
            </a:r>
            <a:r>
              <a:rPr lang="it-IT" sz="1400" dirty="0" smtClean="0"/>
              <a:t>Florence Lot</a:t>
            </a:r>
            <a:endParaRPr lang="it-IT" sz="1400" dirty="0"/>
          </a:p>
          <a:p>
            <a:pPr marL="285750" lvl="1" indent="-285750" algn="just">
              <a:buFontTx/>
              <a:buChar char="-"/>
            </a:pPr>
            <a:r>
              <a:rPr lang="it-IT" sz="1400" b="1" dirty="0" smtClean="0"/>
              <a:t>CNR des hépatites B et C </a:t>
            </a:r>
            <a:r>
              <a:rPr lang="it-IT" sz="1400" dirty="0" smtClean="0"/>
              <a:t>: </a:t>
            </a:r>
            <a:r>
              <a:rPr lang="it-IT" sz="1400" dirty="0"/>
              <a:t>Stéphane </a:t>
            </a:r>
            <a:r>
              <a:rPr lang="it-IT" sz="1400" dirty="0" smtClean="0"/>
              <a:t>Chevaliez</a:t>
            </a:r>
            <a:endParaRPr lang="it-IT" sz="1400" dirty="0"/>
          </a:p>
          <a:p>
            <a:pPr marL="285750" lvl="1" indent="-285750" algn="just">
              <a:buFontTx/>
              <a:buChar char="-"/>
            </a:pPr>
            <a:r>
              <a:rPr lang="fr-FR" sz="1400" b="1" dirty="0" smtClean="0"/>
              <a:t>Etude </a:t>
            </a:r>
            <a:r>
              <a:rPr lang="fr-FR" sz="1400" b="1" dirty="0" err="1" smtClean="0"/>
              <a:t>Prévagay</a:t>
            </a:r>
            <a:r>
              <a:rPr lang="fr-FR" sz="1400" b="1" dirty="0" smtClean="0"/>
              <a:t> 2015 </a:t>
            </a:r>
            <a:r>
              <a:rPr lang="fr-FR" sz="1400" dirty="0" smtClean="0"/>
              <a:t>: groupe </a:t>
            </a:r>
            <a:r>
              <a:rPr lang="fr-FR" sz="1400" dirty="0"/>
              <a:t>ANRS PREVAGAY 2015 </a:t>
            </a:r>
            <a:r>
              <a:rPr lang="fr-FR" sz="1400" dirty="0" smtClean="0"/>
              <a:t>(dont Antonio </a:t>
            </a:r>
            <a:r>
              <a:rPr lang="fr-FR" sz="1400" dirty="0"/>
              <a:t>Alexandre, Francis </a:t>
            </a:r>
            <a:r>
              <a:rPr lang="fr-FR" sz="1400" dirty="0" err="1"/>
              <a:t>Barin</a:t>
            </a:r>
            <a:r>
              <a:rPr lang="fr-FR" sz="1400" dirty="0"/>
              <a:t>, </a:t>
            </a:r>
            <a:r>
              <a:rPr lang="fr-FR" sz="1400" dirty="0" smtClean="0"/>
              <a:t>David </a:t>
            </a:r>
            <a:r>
              <a:rPr lang="fr-FR" sz="1400" dirty="0" err="1"/>
              <a:t>Friboulet</a:t>
            </a:r>
            <a:r>
              <a:rPr lang="fr-FR" sz="1400" dirty="0" smtClean="0"/>
              <a:t>, </a:t>
            </a:r>
            <a:r>
              <a:rPr lang="fr-FR" sz="1400" dirty="0"/>
              <a:t>Gilles </a:t>
            </a:r>
            <a:r>
              <a:rPr lang="fr-FR" sz="1400" dirty="0" err="1"/>
              <a:t>Peytavin</a:t>
            </a:r>
            <a:r>
              <a:rPr lang="fr-FR" sz="1400" dirty="0"/>
              <a:t>, Olivier </a:t>
            </a:r>
            <a:r>
              <a:rPr lang="fr-FR" sz="1400" dirty="0" smtClean="0"/>
              <a:t>Robineau) et </a:t>
            </a:r>
            <a:r>
              <a:rPr lang="fr-FR" sz="1400" dirty="0"/>
              <a:t>toutes les personnes et établissements qui ont participé à l’étude, les salariés de l’association ENIPSE et les associations AIDES, </a:t>
            </a:r>
            <a:r>
              <a:rPr lang="fr-FR" sz="1400" dirty="0" err="1"/>
              <a:t>Act</a:t>
            </a:r>
            <a:r>
              <a:rPr lang="fr-FR" sz="1400" dirty="0"/>
              <a:t> Up, Le 190, Sidaction et les </a:t>
            </a:r>
            <a:r>
              <a:rPr lang="fr-FR" sz="1400" dirty="0" smtClean="0"/>
              <a:t>Cires Hauts-de-France, Auvergne-Rhône-Alpes, Occitanie</a:t>
            </a:r>
            <a:r>
              <a:rPr lang="fr-FR" sz="1400" dirty="0"/>
              <a:t>; </a:t>
            </a:r>
            <a:r>
              <a:rPr lang="fr-FR" sz="1400" dirty="0" smtClean="0"/>
              <a:t>PACA-Corse, Île-de-France </a:t>
            </a:r>
            <a:r>
              <a:rPr lang="fr-FR" sz="1400" dirty="0"/>
              <a:t>pour leur soutien</a:t>
            </a:r>
            <a:r>
              <a:rPr lang="fr-FR" sz="1400" dirty="0" smtClean="0"/>
              <a:t>.</a:t>
            </a:r>
          </a:p>
          <a:p>
            <a:pPr marL="285750" lvl="1" indent="-285750" algn="just">
              <a:buFontTx/>
              <a:buChar char="-"/>
            </a:pPr>
            <a:r>
              <a:rPr lang="fr-FR" sz="1400" b="1" dirty="0" smtClean="0"/>
              <a:t>Etude </a:t>
            </a:r>
            <a:r>
              <a:rPr lang="fr-FR" sz="1400" b="1" dirty="0" err="1" smtClean="0"/>
              <a:t>LaboHep</a:t>
            </a:r>
            <a:r>
              <a:rPr lang="fr-FR" sz="1400" b="1" dirty="0" smtClean="0"/>
              <a:t> 2016 </a:t>
            </a:r>
            <a:r>
              <a:rPr lang="fr-FR" sz="1400" dirty="0" smtClean="0"/>
              <a:t>: ensemble des biologistes participants</a:t>
            </a:r>
          </a:p>
          <a:p>
            <a:pPr marL="285750" lvl="1" indent="-285750" algn="just">
              <a:buFontTx/>
              <a:buChar char="-"/>
            </a:pPr>
            <a:r>
              <a:rPr lang="fr-FR" sz="1400" b="1" dirty="0" smtClean="0"/>
              <a:t>Eude </a:t>
            </a:r>
            <a:r>
              <a:rPr lang="fr-FR" sz="1400" b="1" dirty="0" err="1" smtClean="0"/>
              <a:t>Afrobaromètre</a:t>
            </a:r>
            <a:r>
              <a:rPr lang="fr-FR" sz="1400" b="1" dirty="0" smtClean="0"/>
              <a:t> 2016 </a:t>
            </a:r>
            <a:r>
              <a:rPr lang="fr-FR" sz="1400" dirty="0" smtClean="0"/>
              <a:t>: </a:t>
            </a:r>
            <a:r>
              <a:rPr lang="fr-FR" sz="1400" dirty="0"/>
              <a:t>Romain </a:t>
            </a:r>
            <a:r>
              <a:rPr lang="fr-FR" sz="1400" dirty="0" err="1" smtClean="0"/>
              <a:t>Mbiribindi</a:t>
            </a:r>
            <a:r>
              <a:rPr lang="fr-FR" sz="1400" dirty="0" smtClean="0"/>
              <a:t> et membres de l’association Afrique Avenir, l’ensemble des participants</a:t>
            </a:r>
          </a:p>
          <a:p>
            <a:pPr marL="285750" lvl="1" indent="-285750" algn="just">
              <a:buFontTx/>
              <a:buChar char="-"/>
            </a:pPr>
            <a:r>
              <a:rPr lang="fr-FR" sz="1400" b="1" dirty="0" smtClean="0"/>
              <a:t>Enquête </a:t>
            </a:r>
            <a:r>
              <a:rPr lang="fr-FR" sz="1400" b="1" dirty="0"/>
              <a:t>nationale périnatale </a:t>
            </a:r>
            <a:r>
              <a:rPr lang="fr-FR" sz="1400" b="1" dirty="0" smtClean="0"/>
              <a:t>2016 </a:t>
            </a:r>
            <a:r>
              <a:rPr lang="fr-FR" sz="1400" dirty="0" smtClean="0"/>
              <a:t>: Koenig Cyrus. A, Drees et Inserm</a:t>
            </a:r>
          </a:p>
          <a:p>
            <a:pPr marL="285750" lvl="1" indent="-285750" algn="just">
              <a:buFontTx/>
              <a:buChar char="-"/>
            </a:pPr>
            <a:r>
              <a:rPr lang="fr-FR" sz="1400" b="1" dirty="0" smtClean="0"/>
              <a:t>OFDT</a:t>
            </a:r>
            <a:r>
              <a:rPr lang="fr-FR" sz="1400" dirty="0" smtClean="0"/>
              <a:t> : Anne Claire </a:t>
            </a:r>
            <a:r>
              <a:rPr lang="fr-FR" sz="1400" dirty="0" err="1" smtClean="0"/>
              <a:t>Brisacier</a:t>
            </a:r>
            <a:endParaRPr lang="fr-FR" sz="1400" dirty="0"/>
          </a:p>
          <a:p>
            <a:pPr marL="285750" lvl="1" indent="-285750" algn="just">
              <a:buFontTx/>
              <a:buChar char="-"/>
            </a:pPr>
            <a:r>
              <a:rPr lang="fr-FR" sz="1400" b="1" dirty="0" smtClean="0"/>
              <a:t>ANRS : </a:t>
            </a:r>
            <a:r>
              <a:rPr lang="fr-FR" sz="1400" dirty="0" smtClean="0"/>
              <a:t>pour la participation au financement des études Coquelicot, </a:t>
            </a:r>
            <a:r>
              <a:rPr lang="fr-FR" sz="1400" dirty="0" err="1" smtClean="0"/>
              <a:t>Prévagay</a:t>
            </a:r>
            <a:r>
              <a:rPr lang="fr-FR" sz="1400" dirty="0" smtClean="0"/>
              <a:t> 2015 et </a:t>
            </a:r>
            <a:r>
              <a:rPr lang="fr-FR" sz="1400" dirty="0" err="1" smtClean="0"/>
              <a:t>Afrobaromètre</a:t>
            </a:r>
            <a:r>
              <a:rPr lang="fr-FR" sz="1400" dirty="0" smtClean="0"/>
              <a:t> </a:t>
            </a:r>
            <a:r>
              <a:rPr lang="fr-FR" sz="1400" dirty="0"/>
              <a:t>2016 </a:t>
            </a:r>
            <a:endParaRPr lang="fr-FR" sz="1400" dirty="0" smtClean="0"/>
          </a:p>
          <a:p>
            <a:pPr marL="285750" lvl="1" indent="-285750">
              <a:buFontTx/>
              <a:buChar char="-"/>
            </a:pPr>
            <a:endParaRPr lang="fr-FR" sz="1600" dirty="0" smtClean="0"/>
          </a:p>
          <a:p>
            <a:pPr lvl="2" indent="0">
              <a:buNone/>
            </a:pPr>
            <a:r>
              <a:rPr lang="fr-FR" sz="1600" dirty="0" smtClean="0"/>
              <a:t>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450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0" y="3501008"/>
            <a:ext cx="9144000" cy="720080"/>
          </a:xfrm>
        </p:spPr>
        <p:txBody>
          <a:bodyPr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4453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hépatite C – activité de dépistage </a:t>
            </a:r>
            <a:r>
              <a:rPr lang="fr-FR" dirty="0" smtClean="0"/>
              <a:t>(3)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79512" y="1844825"/>
            <a:ext cx="8409074" cy="1214768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Les femmes testées sont plus jeunes </a:t>
            </a:r>
            <a:r>
              <a:rPr lang="fr-FR" sz="1800" dirty="0" smtClean="0"/>
              <a:t>	Femmes </a:t>
            </a:r>
            <a:r>
              <a:rPr lang="fr-FR" sz="1800" dirty="0"/>
              <a:t>: 75% &lt; 45 ans </a:t>
            </a:r>
            <a:r>
              <a:rPr lang="fr-FR" sz="1800" dirty="0" smtClean="0"/>
              <a:t>   </a:t>
            </a:r>
            <a:r>
              <a:rPr lang="fr-FR" sz="1600" dirty="0" smtClean="0"/>
              <a:t>(</a:t>
            </a:r>
            <a:r>
              <a:rPr lang="fr-FR" sz="1600" dirty="0"/>
              <a:t>2016)</a:t>
            </a:r>
          </a:p>
          <a:p>
            <a:pPr lvl="1"/>
            <a:r>
              <a:rPr lang="fr-FR" sz="1800" dirty="0" smtClean="0"/>
              <a:t>					Hommes </a:t>
            </a:r>
            <a:r>
              <a:rPr lang="fr-FR" sz="1800" dirty="0"/>
              <a:t>: 56% &lt; 45 ans </a:t>
            </a:r>
            <a:endParaRPr lang="fr-FR" sz="14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Peu de différence d’évolution selon la classe d’âge</a:t>
            </a: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6656741"/>
            <a:ext cx="475252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b="1" i="1" dirty="0">
                <a:solidFill>
                  <a:schemeClr val="accent6"/>
                </a:solidFill>
              </a:rPr>
              <a:t>Source : SNIIRAM SNDS  Exploitation : </a:t>
            </a:r>
            <a:r>
              <a:rPr lang="fr-FR" sz="1200" b="1" i="1" dirty="0" err="1">
                <a:solidFill>
                  <a:schemeClr val="accent6"/>
                </a:solidFill>
              </a:rPr>
              <a:t>SpFrance</a:t>
            </a:r>
            <a:endParaRPr lang="fr-FR" sz="1200" b="1" i="1" dirty="0">
              <a:solidFill>
                <a:schemeClr val="accent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6309320"/>
            <a:ext cx="792088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 smtClean="0"/>
              <a:t>Impact limité des nouvelles recommandations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3656546" cy="321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3656546" cy="319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9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95537" y="2033465"/>
            <a:ext cx="8280920" cy="3843807"/>
          </a:xfrm>
        </p:spPr>
        <p:txBody>
          <a:bodyPr/>
          <a:lstStyle/>
          <a:p>
            <a:r>
              <a:rPr lang="fr-FR" sz="1800" dirty="0" smtClean="0"/>
              <a:t>Déroulement de l’étude</a:t>
            </a:r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Etude conduite en 2017 (données 2016)</a:t>
            </a:r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Laboratoires publics et privés</a:t>
            </a:r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Estimations </a:t>
            </a:r>
            <a:r>
              <a:rPr lang="fr-FR" sz="1600" dirty="0"/>
              <a:t>nationales, régionales et </a:t>
            </a:r>
            <a:r>
              <a:rPr lang="fr-FR" sz="1600" dirty="0" smtClean="0"/>
              <a:t>départementales</a:t>
            </a:r>
          </a:p>
          <a:p>
            <a:pPr marL="285750" lvl="1" indent="-285750">
              <a:buFontTx/>
              <a:buChar char="-"/>
            </a:pPr>
            <a:r>
              <a:rPr lang="fr-FR" sz="1600" dirty="0" smtClean="0"/>
              <a:t>Etude triennale (données 2010, 2013)</a:t>
            </a:r>
            <a:endParaRPr lang="fr-FR" sz="1600" dirty="0"/>
          </a:p>
          <a:p>
            <a:pPr marL="285750" lvl="1" indent="-285750">
              <a:buFontTx/>
              <a:buChar char="-"/>
            </a:pPr>
            <a:endParaRPr lang="fr-FR" sz="1600" b="1" dirty="0" smtClean="0"/>
          </a:p>
          <a:p>
            <a:pPr marL="342900" lvl="1" indent="-342900">
              <a:buFontTx/>
              <a:buAutoNum type="arabicParenR"/>
            </a:pPr>
            <a:r>
              <a:rPr lang="fr-FR" sz="1600" dirty="0" smtClean="0"/>
              <a:t>Activité </a:t>
            </a:r>
            <a:r>
              <a:rPr lang="fr-FR" sz="1600" dirty="0"/>
              <a:t>de </a:t>
            </a:r>
            <a:r>
              <a:rPr lang="fr-FR" sz="1600" dirty="0" smtClean="0"/>
              <a:t>dépistage des </a:t>
            </a:r>
            <a:r>
              <a:rPr lang="fr-FR" sz="1600" b="1" dirty="0" err="1" smtClean="0"/>
              <a:t>Ac</a:t>
            </a:r>
            <a:r>
              <a:rPr lang="fr-FR" sz="1600" b="1" dirty="0" smtClean="0"/>
              <a:t> </a:t>
            </a:r>
            <a:r>
              <a:rPr lang="fr-FR" sz="1600" b="1" dirty="0"/>
              <a:t>anti-VHC et </a:t>
            </a:r>
            <a:r>
              <a:rPr lang="fr-FR" sz="1600" b="1" dirty="0" smtClean="0"/>
              <a:t>Ag </a:t>
            </a:r>
            <a:r>
              <a:rPr lang="fr-FR" sz="1600" b="1" dirty="0" err="1" smtClean="0"/>
              <a:t>HBs</a:t>
            </a:r>
            <a:r>
              <a:rPr lang="fr-FR" sz="1600" b="1" dirty="0" smtClean="0"/>
              <a:t> </a:t>
            </a:r>
          </a:p>
          <a:p>
            <a:pPr marL="342900" lvl="1" indent="-342900">
              <a:buFontTx/>
              <a:buAutoNum type="arabicParenR"/>
            </a:pPr>
            <a:r>
              <a:rPr lang="fr-FR" sz="1600" dirty="0" smtClean="0"/>
              <a:t>Nb </a:t>
            </a:r>
            <a:r>
              <a:rPr lang="fr-FR" sz="1600" dirty="0"/>
              <a:t>de prélèvements </a:t>
            </a:r>
            <a:r>
              <a:rPr lang="fr-FR" sz="1600" b="1" dirty="0"/>
              <a:t>confirmés positifs </a:t>
            </a:r>
            <a:r>
              <a:rPr lang="fr-FR" sz="1600" b="1" dirty="0" smtClean="0"/>
              <a:t>pour </a:t>
            </a:r>
            <a:r>
              <a:rPr lang="fr-FR" sz="1600" b="1" dirty="0"/>
              <a:t>la </a:t>
            </a:r>
            <a:r>
              <a:rPr lang="fr-FR" sz="1600" b="1" dirty="0" smtClean="0"/>
              <a:t>1</a:t>
            </a:r>
            <a:r>
              <a:rPr lang="fr-FR" sz="1600" b="1" baseline="30000" dirty="0" smtClean="0"/>
              <a:t>ere</a:t>
            </a:r>
            <a:r>
              <a:rPr lang="fr-FR" sz="1600" b="1" dirty="0" smtClean="0"/>
              <a:t> </a:t>
            </a:r>
            <a:r>
              <a:rPr lang="fr-FR" sz="1600" b="1" dirty="0"/>
              <a:t>fois dans le </a:t>
            </a:r>
            <a:r>
              <a:rPr lang="fr-FR" sz="1600" b="1" dirty="0" smtClean="0"/>
              <a:t>laboratoire</a:t>
            </a:r>
          </a:p>
          <a:p>
            <a:pPr marL="342900" lvl="1" indent="-342900">
              <a:buAutoNum type="arabicParenR"/>
            </a:pPr>
            <a:r>
              <a:rPr lang="fr-FR" sz="1600" dirty="0" smtClean="0"/>
              <a:t>Caractéristiques des </a:t>
            </a:r>
            <a:r>
              <a:rPr lang="fr-FR" sz="1600" dirty="0"/>
              <a:t>personnes confirmées </a:t>
            </a:r>
            <a:r>
              <a:rPr lang="fr-FR" sz="1600" dirty="0" smtClean="0"/>
              <a:t>positives (âge </a:t>
            </a:r>
            <a:r>
              <a:rPr lang="fr-FR" sz="1600" dirty="0"/>
              <a:t>et </a:t>
            </a:r>
            <a:r>
              <a:rPr lang="fr-FR" sz="1600" dirty="0" smtClean="0"/>
              <a:t>sexe)</a:t>
            </a:r>
          </a:p>
          <a:p>
            <a:pPr marL="342900" lvl="1" indent="-342900">
              <a:buAutoNum type="arabicParenR"/>
            </a:pPr>
            <a:endParaRPr lang="fr-FR" sz="1600" dirty="0" smtClean="0"/>
          </a:p>
          <a:p>
            <a:pPr lvl="1"/>
            <a:r>
              <a:rPr lang="fr-FR" sz="1600" dirty="0" smtClean="0"/>
              <a:t>-  1 </a:t>
            </a:r>
            <a:r>
              <a:rPr lang="fr-FR" sz="1600" dirty="0"/>
              <a:t>079 </a:t>
            </a:r>
            <a:r>
              <a:rPr lang="fr-FR" sz="1600" dirty="0" smtClean="0"/>
              <a:t>laboratoires inclus (2 008 sélectionnés</a:t>
            </a:r>
            <a:r>
              <a:rPr lang="fr-FR" sz="1600" dirty="0"/>
              <a:t>, </a:t>
            </a:r>
            <a:r>
              <a:rPr lang="fr-FR" sz="1600" dirty="0" smtClean="0"/>
              <a:t>participation 54%)</a:t>
            </a:r>
            <a:endParaRPr lang="fr-FR" sz="1600" dirty="0"/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marL="285750" lvl="1" indent="-285750">
              <a:buFontTx/>
              <a:buChar char="-"/>
            </a:pPr>
            <a:endParaRPr lang="fr-FR" sz="1600" dirty="0" smtClean="0"/>
          </a:p>
          <a:p>
            <a:pPr marL="285750" lvl="1" indent="-285750">
              <a:buFontTx/>
              <a:buChar char="-"/>
            </a:pPr>
            <a:endParaRPr lang="fr-FR" sz="1600" dirty="0" smtClean="0"/>
          </a:p>
          <a:p>
            <a:pPr lvl="2" indent="0">
              <a:buNone/>
            </a:pPr>
            <a:r>
              <a:rPr lang="fr-FR" sz="1600" dirty="0" smtClean="0"/>
              <a:t> </a:t>
            </a:r>
            <a:endParaRPr lang="fr-FR" sz="1400" dirty="0"/>
          </a:p>
        </p:txBody>
      </p:sp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</p:spPr>
        <p:txBody>
          <a:bodyPr/>
          <a:lstStyle/>
          <a:p>
            <a:r>
              <a:rPr lang="fr-FR" dirty="0"/>
              <a:t>Dépistage des hépatites B et C en France </a:t>
            </a:r>
            <a:r>
              <a:rPr lang="fr-FR" dirty="0" err="1" smtClean="0"/>
              <a:t>ENQUêTE</a:t>
            </a:r>
            <a:r>
              <a:rPr lang="fr-FR" dirty="0" smtClean="0"/>
              <a:t> </a:t>
            </a:r>
            <a:r>
              <a:rPr lang="fr-FR" dirty="0" err="1" smtClean="0"/>
              <a:t>Labohep</a:t>
            </a:r>
            <a:r>
              <a:rPr lang="fr-FR" dirty="0" smtClean="0"/>
              <a:t> 2016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39750" y="6453336"/>
            <a:ext cx="8280722" cy="30777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000" dirty="0"/>
              <a:t>Pioche C, Léon L, Vaux S, </a:t>
            </a:r>
            <a:r>
              <a:rPr lang="fr-FR" sz="1000" dirty="0" err="1"/>
              <a:t>Brouard</a:t>
            </a:r>
            <a:r>
              <a:rPr lang="fr-FR" sz="1000" dirty="0"/>
              <a:t> C, Lot F. Dépistage des hépatites B et C en France en 2016, nouvelle édition de l’enquête </a:t>
            </a:r>
            <a:r>
              <a:rPr lang="fr-FR" sz="1000" dirty="0" err="1"/>
              <a:t>LaboHep</a:t>
            </a:r>
            <a:r>
              <a:rPr lang="fr-FR" sz="1000" dirty="0"/>
              <a:t>. Bull </a:t>
            </a:r>
            <a:r>
              <a:rPr lang="fr-FR" sz="1000" dirty="0" err="1"/>
              <a:t>Epidémiol</a:t>
            </a:r>
            <a:r>
              <a:rPr lang="fr-FR" sz="1000" dirty="0"/>
              <a:t> </a:t>
            </a:r>
            <a:r>
              <a:rPr lang="fr-FR" sz="1000" dirty="0" err="1"/>
              <a:t>Hebd</a:t>
            </a:r>
            <a:r>
              <a:rPr lang="fr-FR" sz="1000" dirty="0"/>
              <a:t>. 2018;(11):188-95. </a:t>
            </a:r>
            <a:r>
              <a:rPr lang="fr-FR" sz="1000" dirty="0">
                <a:hlinkClick r:id="rId2"/>
              </a:rPr>
              <a:t>http://invs.santepubliquefrance.fr/beh/2018/11/2018_11_1.html</a:t>
            </a:r>
            <a:endParaRPr lang="fr-FR" sz="10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Powerpoint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0337492-219F-4F90-91DF-7BFB28B24DF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2E37AA8-8624-423E-A41E-E6096D167777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BE34B151-6CEA-459F-BCD3-510D02B0EE5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89A03E09-9CF3-485B-A390-A42E769B98C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26BB726-1CFA-4649-B7E6-1228C863DE9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B910129F-EEC6-4557-AA0B-5ED87F17934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06A86CCC-4641-4A27-97C0-FFBA44B38143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B8163B24-F09A-43DD-BD71-53060A8C32E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11803C92-0FB0-459B-9684-6F80C5A1A50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34D54F5-24C5-44DB-9AE3-2796F50CC607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2610057C-3512-464B-AD04-8625E0D57C4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005E2A2B-076C-4961-9CAC-2F2C567E4884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5D6C42FE-5E51-41DB-99D9-39EEEC8B21CD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16D8F5D8-1D50-47C8-9EF4-F359D82458EA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170005DC-D634-4EE7-8565-A63DB9B9735A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8991277-92D1-4D7C-AFEF-4AAAD0471718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C825ECFE-A289-4EDB-918C-F6E996EAC343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C2411AA-6BEF-4D68-9129-F39273CDD1F0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2056BC60-BA36-4FF5-AFDB-31290F80A4E4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29740A5-5FE5-42E4-93AD-86114F6AB091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28D0475E-1A6A-4F9B-BEDA-3121F75D3BEC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2D36166D-5EE4-4819-8D3E-BDB35DE8264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FD4D569-8005-4E7B-8B29-9DFE03AC5ED4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02E567E8-4A66-45DB-AB71-5C2153253EA6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919C1C69-2DDB-4EAC-B1C3-ED4607C33AFB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4C25372F-097B-4F8D-A663-0F9AA4DCB3D0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14DC801C-ABD9-4204-80EC-3446E8976D63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376319B1-C9D2-4E60-92BE-2F552B73AF15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2CA487A8-3D27-4EF9-8536-BBD352894910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63BE2045-2DFC-4F67-AEBB-2C0B4E66C4D2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26EF4D00-B56A-4E85-BE30-97E74D7A8CCE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76C3F1BD-8B8D-4CFE-93D9-169722ACC57E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574EEDA4-394F-43BA-80A6-CE1280F6FF4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0552C74-48D0-4B39-BE8C-C486633E8840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BBC56E20-3AD0-45E5-8F7B-C9403D7C8AA0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C14F6D13-1DB5-4C9A-B0C2-39323FC686EC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7EB032FC-E8C2-4A80-837D-10E7361ACE1C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802D1D84-F6F0-40B7-BB9F-4FAE329FD814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E1B29925-2167-4228-B855-23EB7073C0F4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DDC2E66E-DA44-4B42-9AEC-D819852E3A69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574C128A-7812-467F-A30C-D6BB3CA0884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61576357-19E3-45B4-84BE-C67A1D6834F4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B3FCDE46-C90B-4292-9795-A9CBF40C8178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921AABB2-CDE0-48E7-A438-1A06263FF1B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C019AE2-09F9-44FD-9D31-C42461741BF7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A5FE356C-0453-469B-9C77-C497361693D1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766578AC-E680-4314-B107-E1556C3896F4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E05DD76A-9391-4409-B831-61BD8831F94D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0977B656-01E2-4450-90C9-B15C002CB71E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8BE40839-F967-493E-BE16-EB2525176426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6BBF441E-6378-40B5-BB4D-A7B2D35381B7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0450D1D9-9712-468C-8CED-30B172631E38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BE56A193-FEF0-4C18-BAC7-082F242664CB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3AEDB935-38C1-417D-A83C-B7486FC2AD2C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3246D66A-545B-4B0D-844A-6C77E12C7D7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85DC66D-22EA-41A8-B70E-A3050BA19DF1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8AE79025-D902-4298-A61F-AE517DF67A94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36A747B0-8784-4289-B014-53D3907C5026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458E5543-155B-469A-940A-12C3AB3CBDB1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E50D86D9-00A4-4DB1-AC1C-9067668D975B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F9C610BA-D314-4ED2-9C9D-7F4A00C3BC8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DBCE4C1-BBC9-4E16-A661-091415404CD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02DDF813-1C47-49D5-A3D5-0281E824F56B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C7220F9-9187-4B25-8A3E-8D26D33021B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masque_Powerpoint</Template>
  <TotalTime>13801</TotalTime>
  <Words>5503</Words>
  <Application>Microsoft Office PowerPoint</Application>
  <PresentationFormat>Affichage à l'écran (4:3)</PresentationFormat>
  <Paragraphs>1125</Paragraphs>
  <Slides>72</Slides>
  <Notes>64</Notes>
  <HiddenSlides>16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73" baseType="lpstr">
      <vt:lpstr>masque_Powerpoint</vt:lpstr>
      <vt:lpstr>Hépatites B et C dernières données épidémiologiques </vt:lpstr>
      <vt:lpstr>Présentation PowerPoint</vt:lpstr>
      <vt:lpstr>Hépatite C : prévalence</vt:lpstr>
      <vt:lpstr>Estimation du nombre de personnes non diagnostiquées  pour une hépatite C chronique en population générale</vt:lpstr>
      <vt:lpstr>Dépistage de l’hépatite C :  Recommandations</vt:lpstr>
      <vt:lpstr>hépatite C – activité de dépistage (1)</vt:lpstr>
      <vt:lpstr>hépatite C – activité de dépistage (2)</vt:lpstr>
      <vt:lpstr>hépatite C – activité de dépistage (3)</vt:lpstr>
      <vt:lpstr>Dépistage des hépatites B et C en France ENQUêTE Labohep 2016</vt:lpstr>
      <vt:lpstr>hépatite C : ENQUêTE Labohep 2016 Tests Ac anti-VHC positifs </vt:lpstr>
      <vt:lpstr>Hépatite C : ENQUETE Labohep 2016 caractéristiques personnes testées +</vt:lpstr>
      <vt:lpstr>Hépatite C : ENQUêTE Labohep 2016 Tests Ac anti-VHC  + </vt:lpstr>
      <vt:lpstr>Hépatite C : personnes en ALD SNIIRAM SNDS, 2016 données tous régimes</vt:lpstr>
      <vt:lpstr>Hépatite C : personnes en ALD SNIIRAM SNDS, 2016 données tous régimes</vt:lpstr>
      <vt:lpstr>hépatites C et B : Personnes en ALD SNIIRAM SNDS, 2010 - 2016 Données RG, SLM, BDF, CAMIEG, CNMSS, CRPCEN</vt:lpstr>
      <vt:lpstr>Hépatite C : Personnes en ALD SNIIRAM SNDS, 2013 - 2016 Données RG, SLM, BDF, CAMIEG, CNMSS, CRPCEN</vt:lpstr>
      <vt:lpstr>Evolution des traitements de l’hépatite C  et réponse  virologique aux traitements</vt:lpstr>
      <vt:lpstr>Hépatite C : initiations de traitements par AAD</vt:lpstr>
      <vt:lpstr>Présentation PowerPoint</vt:lpstr>
      <vt:lpstr>Hépatite C : quelques chiffres</vt:lpstr>
      <vt:lpstr>OMS : Plan d’action pour 2020 et 2030</vt:lpstr>
      <vt:lpstr>Présentation PowerPoint</vt:lpstr>
      <vt:lpstr>Hépatite C : usagers de drogues</vt:lpstr>
      <vt:lpstr>Hépatite C : Usagers de drogues injecteurs Etudes Coquelicot, Recap, Ena-Caarud</vt:lpstr>
      <vt:lpstr>Hépatite C : Usagers de drogues Etude Recap / CSAPA, 2015</vt:lpstr>
      <vt:lpstr>Prévention de l’hépatite C : poursuivre la stratégie de réduction des risques chez les UDI</vt:lpstr>
      <vt:lpstr>Présentation PowerPoint</vt:lpstr>
      <vt:lpstr>Hommes ayant des rapports sexuels avec des Hommes (HSH)</vt:lpstr>
      <vt:lpstr>Etude prevagay Méthode</vt:lpstr>
      <vt:lpstr>Prevagay 2015 – Principales caractéristiques des HSH</vt:lpstr>
      <vt:lpstr>Hépatite C : HSH - Etude Prevagay 2015 </vt:lpstr>
      <vt:lpstr>Hépatite C : HSH - Etude Prevagay 2015 Antécédents de dépistages</vt:lpstr>
      <vt:lpstr>Hépatite C : HSH – Cohorte Dat’Aids</vt:lpstr>
      <vt:lpstr>Présentation PowerPoint</vt:lpstr>
      <vt:lpstr>Hépatite C : Prévalence de l’ARN VHC au niveau mondial</vt:lpstr>
      <vt:lpstr>Hépatite C : Population  immigrée   (Prévalence AC anti-VHC)</vt:lpstr>
      <vt:lpstr>Hépatite C : Population afro-caribéenne </vt:lpstr>
      <vt:lpstr>Présentation PowerPoint</vt:lpstr>
      <vt:lpstr>Présentation PowerPoint</vt:lpstr>
      <vt:lpstr>DECLARATION OBLIGATOIRE DE L’HEPATITE b AIGUE 2003-2016</vt:lpstr>
      <vt:lpstr>DECLARATION OBLIGATOIRE DE L’HEPATITE b AIGUE 2003-2016</vt:lpstr>
      <vt:lpstr>DECLARATION OBLIGATOIRE DE L’HEPATITE b AIGUE 2003-2016</vt:lpstr>
      <vt:lpstr>Hépatite B : ENQUêTE Labohep 2016 Dépistage de l’ Ag HBs et tests +</vt:lpstr>
      <vt:lpstr>hépatite B : Personnes en ALD SNIIRAM SNDS, 2016 données tous régimes</vt:lpstr>
      <vt:lpstr>Hépatite B : femmes qui accouchent </vt:lpstr>
      <vt:lpstr>Hépatite B : femmes qui accouchent  (2)</vt:lpstr>
      <vt:lpstr>Hépatite B : femmes qui accouchent  (3)</vt:lpstr>
      <vt:lpstr>Présentation PowerPoint</vt:lpstr>
      <vt:lpstr>Hépatite B : HSH - Etude Prevagay 2015</vt:lpstr>
      <vt:lpstr>Présentation PowerPoint</vt:lpstr>
      <vt:lpstr>Hépatite B : Population  immigrée   (Prévalence Ag HBs)</vt:lpstr>
      <vt:lpstr>Hépatite B : Autres populations exposées</vt:lpstr>
      <vt:lpstr>Présentation PowerPoint</vt:lpstr>
      <vt:lpstr>Hépatite B : Usagers de drogues (UD)</vt:lpstr>
      <vt:lpstr>Présentation PowerPoint</vt:lpstr>
      <vt:lpstr>Hépatite B : Recommandations Vaccinales</vt:lpstr>
      <vt:lpstr>Hépatite B : Recommandations Vaccinales (2)</vt:lpstr>
      <vt:lpstr>Hépatite B : Couvertures vaccinales (CV)</vt:lpstr>
      <vt:lpstr>Hépatite B : Couvertures vaccinales (2)</vt:lpstr>
      <vt:lpstr>Hépatite B : Couvertures vaccinales (3)</vt:lpstr>
      <vt:lpstr>Hépatite B : Couvertures vaccinales (4)</vt:lpstr>
      <vt:lpstr>Hépatite B : Couvertures vaccinales (3)</vt:lpstr>
      <vt:lpstr>Hépatite B : Couverture vaccinale HSH - Etude Prevagay 2015</vt:lpstr>
      <vt:lpstr>Hépatite B : Couverture vaccinale HSH - Etude Prevagay 2015 (2)</vt:lpstr>
      <vt:lpstr>Hépatite B : Couverture vaccinale Usagers de drogues (UD)</vt:lpstr>
      <vt:lpstr>informations sur les vaccins</vt:lpstr>
      <vt:lpstr>informations sur les vaccins (2)</vt:lpstr>
      <vt:lpstr>Présentation PowerPoint</vt:lpstr>
      <vt:lpstr>Principales Etudes en cours ou à venir</vt:lpstr>
      <vt:lpstr>Points clefs</vt:lpstr>
      <vt:lpstr>Remerciements</vt:lpstr>
      <vt:lpstr>Présentation PowerPoint</vt:lpstr>
    </vt:vector>
  </TitlesOfParts>
  <Company>InVS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Incidence des IST bactériennes</dc:title>
  <dc:creator>NDEIKOUNDAM Ndeindo</dc:creator>
  <cp:lastModifiedBy>CHOURY Laurence</cp:lastModifiedBy>
  <cp:revision>1154</cp:revision>
  <cp:lastPrinted>2018-05-14T16:15:19Z</cp:lastPrinted>
  <dcterms:created xsi:type="dcterms:W3CDTF">2016-11-04T12:22:38Z</dcterms:created>
  <dcterms:modified xsi:type="dcterms:W3CDTF">2018-10-05T12:37:53Z</dcterms:modified>
</cp:coreProperties>
</file>